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2"/>
  </p:normalViewPr>
  <p:slideViewPr>
    <p:cSldViewPr snapToGrid="0">
      <p:cViewPr varScale="1">
        <p:scale>
          <a:sx n="134" d="100"/>
          <a:sy n="134" d="100"/>
        </p:scale>
        <p:origin x="26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35B382-0372-0C4A-8E42-338E6D094B07}" type="datetimeFigureOut">
              <a:rPr lang="en-US" smtClean="0"/>
              <a:t>1/31/23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29A0D8-64E5-EB4B-92A0-411512092953}" type="slidenum">
              <a:rPr lang="en-US" smtClean="0"/>
              <a:t>‹#›</a:t>
            </a:fld>
            <a:endParaRPr lang="en-US"/>
          </a:p>
        </p:txBody>
      </p:sp>
    </p:spTree>
    <p:extLst>
      <p:ext uri="{BB962C8B-B14F-4D97-AF65-F5344CB8AC3E}">
        <p14:creationId xmlns:p14="http://schemas.microsoft.com/office/powerpoint/2010/main" val="2343860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29A0D8-64E5-EB4B-92A0-411512092953}" type="slidenum">
              <a:rPr lang="en-US" smtClean="0"/>
              <a:t>1</a:t>
            </a:fld>
            <a:endParaRPr lang="en-US"/>
          </a:p>
        </p:txBody>
      </p:sp>
    </p:spTree>
    <p:extLst>
      <p:ext uri="{BB962C8B-B14F-4D97-AF65-F5344CB8AC3E}">
        <p14:creationId xmlns:p14="http://schemas.microsoft.com/office/powerpoint/2010/main" val="1808360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29A0D8-64E5-EB4B-92A0-411512092953}" type="slidenum">
              <a:rPr lang="en-US" smtClean="0"/>
              <a:t>10</a:t>
            </a:fld>
            <a:endParaRPr lang="en-US"/>
          </a:p>
        </p:txBody>
      </p:sp>
    </p:spTree>
    <p:extLst>
      <p:ext uri="{BB962C8B-B14F-4D97-AF65-F5344CB8AC3E}">
        <p14:creationId xmlns:p14="http://schemas.microsoft.com/office/powerpoint/2010/main" val="4064488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29A0D8-64E5-EB4B-92A0-411512092953}" type="slidenum">
              <a:rPr lang="en-US" smtClean="0"/>
              <a:t>2</a:t>
            </a:fld>
            <a:endParaRPr lang="en-US"/>
          </a:p>
        </p:txBody>
      </p:sp>
    </p:spTree>
    <p:extLst>
      <p:ext uri="{BB962C8B-B14F-4D97-AF65-F5344CB8AC3E}">
        <p14:creationId xmlns:p14="http://schemas.microsoft.com/office/powerpoint/2010/main" val="1073449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29A0D8-64E5-EB4B-92A0-411512092953}" type="slidenum">
              <a:rPr lang="en-US" smtClean="0"/>
              <a:t>3</a:t>
            </a:fld>
            <a:endParaRPr lang="en-US"/>
          </a:p>
        </p:txBody>
      </p:sp>
    </p:spTree>
    <p:extLst>
      <p:ext uri="{BB962C8B-B14F-4D97-AF65-F5344CB8AC3E}">
        <p14:creationId xmlns:p14="http://schemas.microsoft.com/office/powerpoint/2010/main" val="1041455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29A0D8-64E5-EB4B-92A0-411512092953}" type="slidenum">
              <a:rPr lang="en-US" smtClean="0"/>
              <a:t>4</a:t>
            </a:fld>
            <a:endParaRPr lang="en-US"/>
          </a:p>
        </p:txBody>
      </p:sp>
    </p:spTree>
    <p:extLst>
      <p:ext uri="{BB962C8B-B14F-4D97-AF65-F5344CB8AC3E}">
        <p14:creationId xmlns:p14="http://schemas.microsoft.com/office/powerpoint/2010/main" val="1980917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29A0D8-64E5-EB4B-92A0-411512092953}" type="slidenum">
              <a:rPr lang="en-US" smtClean="0"/>
              <a:t>5</a:t>
            </a:fld>
            <a:endParaRPr lang="en-US"/>
          </a:p>
        </p:txBody>
      </p:sp>
    </p:spTree>
    <p:extLst>
      <p:ext uri="{BB962C8B-B14F-4D97-AF65-F5344CB8AC3E}">
        <p14:creationId xmlns:p14="http://schemas.microsoft.com/office/powerpoint/2010/main" val="24420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29A0D8-64E5-EB4B-92A0-411512092953}" type="slidenum">
              <a:rPr lang="en-US" smtClean="0"/>
              <a:t>6</a:t>
            </a:fld>
            <a:endParaRPr lang="en-US"/>
          </a:p>
        </p:txBody>
      </p:sp>
    </p:spTree>
    <p:extLst>
      <p:ext uri="{BB962C8B-B14F-4D97-AF65-F5344CB8AC3E}">
        <p14:creationId xmlns:p14="http://schemas.microsoft.com/office/powerpoint/2010/main" val="2867289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29A0D8-64E5-EB4B-92A0-411512092953}" type="slidenum">
              <a:rPr lang="en-US" smtClean="0"/>
              <a:t>7</a:t>
            </a:fld>
            <a:endParaRPr lang="en-US"/>
          </a:p>
        </p:txBody>
      </p:sp>
    </p:spTree>
    <p:extLst>
      <p:ext uri="{BB962C8B-B14F-4D97-AF65-F5344CB8AC3E}">
        <p14:creationId xmlns:p14="http://schemas.microsoft.com/office/powerpoint/2010/main" val="2690425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29A0D8-64E5-EB4B-92A0-411512092953}" type="slidenum">
              <a:rPr lang="en-US" smtClean="0"/>
              <a:t>8</a:t>
            </a:fld>
            <a:endParaRPr lang="en-US"/>
          </a:p>
        </p:txBody>
      </p:sp>
    </p:spTree>
    <p:extLst>
      <p:ext uri="{BB962C8B-B14F-4D97-AF65-F5344CB8AC3E}">
        <p14:creationId xmlns:p14="http://schemas.microsoft.com/office/powerpoint/2010/main" val="4045962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29A0D8-64E5-EB4B-92A0-411512092953}" type="slidenum">
              <a:rPr lang="en-US" smtClean="0"/>
              <a:t>9</a:t>
            </a:fld>
            <a:endParaRPr lang="en-US"/>
          </a:p>
        </p:txBody>
      </p:sp>
    </p:spTree>
    <p:extLst>
      <p:ext uri="{BB962C8B-B14F-4D97-AF65-F5344CB8AC3E}">
        <p14:creationId xmlns:p14="http://schemas.microsoft.com/office/powerpoint/2010/main" val="3896608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F7946-9104-3C0A-3CA0-0758E4CF6B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E45295-7037-306F-EA2A-838A7C965A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75BFBB-0949-84F6-D91C-8EC1F99E71F3}"/>
              </a:ext>
            </a:extLst>
          </p:cNvPr>
          <p:cNvSpPr>
            <a:spLocks noGrp="1"/>
          </p:cNvSpPr>
          <p:nvPr>
            <p:ph type="dt" sz="half" idx="10"/>
          </p:nvPr>
        </p:nvSpPr>
        <p:spPr>
          <a:xfrm>
            <a:off x="838200" y="6356350"/>
            <a:ext cx="2743200" cy="365125"/>
          </a:xfrm>
          <a:prstGeom prst="rect">
            <a:avLst/>
          </a:prstGeom>
        </p:spPr>
        <p:txBody>
          <a:bodyPr/>
          <a:lstStyle/>
          <a:p>
            <a:fld id="{73BA210A-7153-E140-A5B6-AD141DC7D55E}" type="datetimeFigureOut">
              <a:rPr lang="en-US" smtClean="0"/>
              <a:t>1/31/23</a:t>
            </a:fld>
            <a:endParaRPr lang="en-US"/>
          </a:p>
        </p:txBody>
      </p:sp>
      <p:sp>
        <p:nvSpPr>
          <p:cNvPr id="5" name="Footer Placeholder 4">
            <a:extLst>
              <a:ext uri="{FF2B5EF4-FFF2-40B4-BE49-F238E27FC236}">
                <a16:creationId xmlns:a16="http://schemas.microsoft.com/office/drawing/2014/main" id="{866BE354-C378-1D63-C4C9-D35CBF1C9D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2E6C7B-931D-FFF6-A706-E8C0F0002EE7}"/>
              </a:ext>
            </a:extLst>
          </p:cNvPr>
          <p:cNvSpPr>
            <a:spLocks noGrp="1"/>
          </p:cNvSpPr>
          <p:nvPr>
            <p:ph type="sldNum" sz="quarter" idx="12"/>
          </p:nvPr>
        </p:nvSpPr>
        <p:spPr>
          <a:xfrm>
            <a:off x="8610600" y="6356350"/>
            <a:ext cx="2743200" cy="365125"/>
          </a:xfrm>
          <a:prstGeom prst="rect">
            <a:avLst/>
          </a:prstGeom>
        </p:spPr>
        <p:txBody>
          <a:bodyPr/>
          <a:lstStyle/>
          <a:p>
            <a:fld id="{8CC2CDD1-27BA-7A45-959C-1E686C8ECA3D}" type="slidenum">
              <a:rPr lang="en-US" smtClean="0"/>
              <a:t>‹#›</a:t>
            </a:fld>
            <a:endParaRPr lang="en-US"/>
          </a:p>
        </p:txBody>
      </p:sp>
    </p:spTree>
    <p:extLst>
      <p:ext uri="{BB962C8B-B14F-4D97-AF65-F5344CB8AC3E}">
        <p14:creationId xmlns:p14="http://schemas.microsoft.com/office/powerpoint/2010/main" val="2427405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08018-35C9-1CFA-2B35-A5C78897E3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2AC520-8A0C-16EE-B054-ACAAED983E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1FFEB0-CC27-B63F-BFEF-E912A5A5E166}"/>
              </a:ext>
            </a:extLst>
          </p:cNvPr>
          <p:cNvSpPr>
            <a:spLocks noGrp="1"/>
          </p:cNvSpPr>
          <p:nvPr>
            <p:ph type="dt" sz="half" idx="10"/>
          </p:nvPr>
        </p:nvSpPr>
        <p:spPr>
          <a:xfrm>
            <a:off x="838200" y="6356350"/>
            <a:ext cx="2743200" cy="365125"/>
          </a:xfrm>
          <a:prstGeom prst="rect">
            <a:avLst/>
          </a:prstGeom>
        </p:spPr>
        <p:txBody>
          <a:bodyPr/>
          <a:lstStyle/>
          <a:p>
            <a:fld id="{73BA210A-7153-E140-A5B6-AD141DC7D55E}" type="datetimeFigureOut">
              <a:rPr lang="en-US" smtClean="0"/>
              <a:t>1/31/23</a:t>
            </a:fld>
            <a:endParaRPr lang="en-US"/>
          </a:p>
        </p:txBody>
      </p:sp>
      <p:sp>
        <p:nvSpPr>
          <p:cNvPr id="5" name="Footer Placeholder 4">
            <a:extLst>
              <a:ext uri="{FF2B5EF4-FFF2-40B4-BE49-F238E27FC236}">
                <a16:creationId xmlns:a16="http://schemas.microsoft.com/office/drawing/2014/main" id="{9E6B6D7D-366A-F692-E16D-79D4368201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26E557-88D2-70BE-C552-E17E23F86BE6}"/>
              </a:ext>
            </a:extLst>
          </p:cNvPr>
          <p:cNvSpPr>
            <a:spLocks noGrp="1"/>
          </p:cNvSpPr>
          <p:nvPr>
            <p:ph type="sldNum" sz="quarter" idx="12"/>
          </p:nvPr>
        </p:nvSpPr>
        <p:spPr>
          <a:xfrm>
            <a:off x="8610600" y="6356350"/>
            <a:ext cx="2743200" cy="365125"/>
          </a:xfrm>
          <a:prstGeom prst="rect">
            <a:avLst/>
          </a:prstGeom>
        </p:spPr>
        <p:txBody>
          <a:bodyPr/>
          <a:lstStyle/>
          <a:p>
            <a:fld id="{8CC2CDD1-27BA-7A45-959C-1E686C8ECA3D}" type="slidenum">
              <a:rPr lang="en-US" smtClean="0"/>
              <a:t>‹#›</a:t>
            </a:fld>
            <a:endParaRPr lang="en-US"/>
          </a:p>
        </p:txBody>
      </p:sp>
    </p:spTree>
    <p:extLst>
      <p:ext uri="{BB962C8B-B14F-4D97-AF65-F5344CB8AC3E}">
        <p14:creationId xmlns:p14="http://schemas.microsoft.com/office/powerpoint/2010/main" val="150311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E0C285-6A5B-7C49-5108-9253E1CD19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F9A387-3996-BB77-166F-7EBCD1709D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0ED6D0-C29B-EB0A-CF9A-352C7E8D633C}"/>
              </a:ext>
            </a:extLst>
          </p:cNvPr>
          <p:cNvSpPr>
            <a:spLocks noGrp="1"/>
          </p:cNvSpPr>
          <p:nvPr>
            <p:ph type="dt" sz="half" idx="10"/>
          </p:nvPr>
        </p:nvSpPr>
        <p:spPr>
          <a:xfrm>
            <a:off x="838200" y="6356350"/>
            <a:ext cx="2743200" cy="365125"/>
          </a:xfrm>
          <a:prstGeom prst="rect">
            <a:avLst/>
          </a:prstGeom>
        </p:spPr>
        <p:txBody>
          <a:bodyPr/>
          <a:lstStyle/>
          <a:p>
            <a:fld id="{73BA210A-7153-E140-A5B6-AD141DC7D55E}" type="datetimeFigureOut">
              <a:rPr lang="en-US" smtClean="0"/>
              <a:t>1/31/23</a:t>
            </a:fld>
            <a:endParaRPr lang="en-US"/>
          </a:p>
        </p:txBody>
      </p:sp>
      <p:sp>
        <p:nvSpPr>
          <p:cNvPr id="5" name="Footer Placeholder 4">
            <a:extLst>
              <a:ext uri="{FF2B5EF4-FFF2-40B4-BE49-F238E27FC236}">
                <a16:creationId xmlns:a16="http://schemas.microsoft.com/office/drawing/2014/main" id="{CBB78117-F94B-7F39-6B23-F9F8BF053F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BB24E75-9E1E-1446-B83D-70EB4E3857BF}"/>
              </a:ext>
            </a:extLst>
          </p:cNvPr>
          <p:cNvSpPr>
            <a:spLocks noGrp="1"/>
          </p:cNvSpPr>
          <p:nvPr>
            <p:ph type="sldNum" sz="quarter" idx="12"/>
          </p:nvPr>
        </p:nvSpPr>
        <p:spPr>
          <a:xfrm>
            <a:off x="8610600" y="6356350"/>
            <a:ext cx="2743200" cy="365125"/>
          </a:xfrm>
          <a:prstGeom prst="rect">
            <a:avLst/>
          </a:prstGeom>
        </p:spPr>
        <p:txBody>
          <a:bodyPr/>
          <a:lstStyle/>
          <a:p>
            <a:fld id="{8CC2CDD1-27BA-7A45-959C-1E686C8ECA3D}" type="slidenum">
              <a:rPr lang="en-US" smtClean="0"/>
              <a:t>‹#›</a:t>
            </a:fld>
            <a:endParaRPr lang="en-US"/>
          </a:p>
        </p:txBody>
      </p:sp>
    </p:spTree>
    <p:extLst>
      <p:ext uri="{BB962C8B-B14F-4D97-AF65-F5344CB8AC3E}">
        <p14:creationId xmlns:p14="http://schemas.microsoft.com/office/powerpoint/2010/main" val="2106874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E4856-311D-13D7-3990-9E2857C677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B2968-64E9-75A0-BA2A-86DF590AAD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8665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08603-5881-6A84-4CAB-ACFDE7385C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175767-3403-34CC-F446-9A688EAE38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9C1999-3449-57D1-7A88-7164DA1D94B6}"/>
              </a:ext>
            </a:extLst>
          </p:cNvPr>
          <p:cNvSpPr>
            <a:spLocks noGrp="1"/>
          </p:cNvSpPr>
          <p:nvPr>
            <p:ph type="dt" sz="half" idx="10"/>
          </p:nvPr>
        </p:nvSpPr>
        <p:spPr>
          <a:xfrm>
            <a:off x="838200" y="6356350"/>
            <a:ext cx="2743200" cy="365125"/>
          </a:xfrm>
          <a:prstGeom prst="rect">
            <a:avLst/>
          </a:prstGeom>
        </p:spPr>
        <p:txBody>
          <a:bodyPr/>
          <a:lstStyle/>
          <a:p>
            <a:fld id="{73BA210A-7153-E140-A5B6-AD141DC7D55E}" type="datetimeFigureOut">
              <a:rPr lang="en-US" smtClean="0"/>
              <a:t>1/31/23</a:t>
            </a:fld>
            <a:endParaRPr lang="en-US"/>
          </a:p>
        </p:txBody>
      </p:sp>
      <p:sp>
        <p:nvSpPr>
          <p:cNvPr id="5" name="Footer Placeholder 4">
            <a:extLst>
              <a:ext uri="{FF2B5EF4-FFF2-40B4-BE49-F238E27FC236}">
                <a16:creationId xmlns:a16="http://schemas.microsoft.com/office/drawing/2014/main" id="{99A997D6-AC8F-716A-D647-F5A5528481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6A0F68-ADEB-D267-6627-987DC0776A3C}"/>
              </a:ext>
            </a:extLst>
          </p:cNvPr>
          <p:cNvSpPr>
            <a:spLocks noGrp="1"/>
          </p:cNvSpPr>
          <p:nvPr>
            <p:ph type="sldNum" sz="quarter" idx="12"/>
          </p:nvPr>
        </p:nvSpPr>
        <p:spPr>
          <a:xfrm>
            <a:off x="8610600" y="6356350"/>
            <a:ext cx="2743200" cy="365125"/>
          </a:xfrm>
          <a:prstGeom prst="rect">
            <a:avLst/>
          </a:prstGeom>
        </p:spPr>
        <p:txBody>
          <a:bodyPr/>
          <a:lstStyle/>
          <a:p>
            <a:fld id="{8CC2CDD1-27BA-7A45-959C-1E686C8ECA3D}" type="slidenum">
              <a:rPr lang="en-US" smtClean="0"/>
              <a:t>‹#›</a:t>
            </a:fld>
            <a:endParaRPr lang="en-US"/>
          </a:p>
        </p:txBody>
      </p:sp>
    </p:spTree>
    <p:extLst>
      <p:ext uri="{BB962C8B-B14F-4D97-AF65-F5344CB8AC3E}">
        <p14:creationId xmlns:p14="http://schemas.microsoft.com/office/powerpoint/2010/main" val="4134999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C4DF5-CB2A-0387-01DD-8D054B4159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4BE4A2-47EB-040F-6F39-88614BE765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8B4CB1-F285-025A-FEF3-DA3187EEFD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CC8227-489D-1CDD-7D9F-55D32DEB5FCA}"/>
              </a:ext>
            </a:extLst>
          </p:cNvPr>
          <p:cNvSpPr>
            <a:spLocks noGrp="1"/>
          </p:cNvSpPr>
          <p:nvPr>
            <p:ph type="dt" sz="half" idx="10"/>
          </p:nvPr>
        </p:nvSpPr>
        <p:spPr>
          <a:xfrm>
            <a:off x="838200" y="6356350"/>
            <a:ext cx="2743200" cy="365125"/>
          </a:xfrm>
          <a:prstGeom prst="rect">
            <a:avLst/>
          </a:prstGeom>
        </p:spPr>
        <p:txBody>
          <a:bodyPr/>
          <a:lstStyle/>
          <a:p>
            <a:fld id="{73BA210A-7153-E140-A5B6-AD141DC7D55E}" type="datetimeFigureOut">
              <a:rPr lang="en-US" smtClean="0"/>
              <a:t>1/31/23</a:t>
            </a:fld>
            <a:endParaRPr lang="en-US"/>
          </a:p>
        </p:txBody>
      </p:sp>
      <p:sp>
        <p:nvSpPr>
          <p:cNvPr id="6" name="Footer Placeholder 5">
            <a:extLst>
              <a:ext uri="{FF2B5EF4-FFF2-40B4-BE49-F238E27FC236}">
                <a16:creationId xmlns:a16="http://schemas.microsoft.com/office/drawing/2014/main" id="{805D0E3E-393F-DFDB-4AB0-2D58B4BD36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8826DD1-6762-F8AC-557A-9AFC8D8187F6}"/>
              </a:ext>
            </a:extLst>
          </p:cNvPr>
          <p:cNvSpPr>
            <a:spLocks noGrp="1"/>
          </p:cNvSpPr>
          <p:nvPr>
            <p:ph type="sldNum" sz="quarter" idx="12"/>
          </p:nvPr>
        </p:nvSpPr>
        <p:spPr>
          <a:xfrm>
            <a:off x="8610600" y="6356350"/>
            <a:ext cx="2743200" cy="365125"/>
          </a:xfrm>
          <a:prstGeom prst="rect">
            <a:avLst/>
          </a:prstGeom>
        </p:spPr>
        <p:txBody>
          <a:bodyPr/>
          <a:lstStyle/>
          <a:p>
            <a:fld id="{8CC2CDD1-27BA-7A45-959C-1E686C8ECA3D}" type="slidenum">
              <a:rPr lang="en-US" smtClean="0"/>
              <a:t>‹#›</a:t>
            </a:fld>
            <a:endParaRPr lang="en-US"/>
          </a:p>
        </p:txBody>
      </p:sp>
    </p:spTree>
    <p:extLst>
      <p:ext uri="{BB962C8B-B14F-4D97-AF65-F5344CB8AC3E}">
        <p14:creationId xmlns:p14="http://schemas.microsoft.com/office/powerpoint/2010/main" val="2301091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7A9A9-D581-280D-A2C0-10A21A5D31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36BE5F-BE96-700C-4DFE-A2803D0448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053287-C69D-3A90-E0D2-A7DC596326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6EDBDB-58C3-F35E-1B3A-7418B754FA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E3790D-7A5B-EB1F-A6BE-9BABE643DA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F21A6E-470A-56EB-5490-33EA4D374F1C}"/>
              </a:ext>
            </a:extLst>
          </p:cNvPr>
          <p:cNvSpPr>
            <a:spLocks noGrp="1"/>
          </p:cNvSpPr>
          <p:nvPr>
            <p:ph type="dt" sz="half" idx="10"/>
          </p:nvPr>
        </p:nvSpPr>
        <p:spPr>
          <a:xfrm>
            <a:off x="838200" y="6356350"/>
            <a:ext cx="2743200" cy="365125"/>
          </a:xfrm>
          <a:prstGeom prst="rect">
            <a:avLst/>
          </a:prstGeom>
        </p:spPr>
        <p:txBody>
          <a:bodyPr/>
          <a:lstStyle/>
          <a:p>
            <a:fld id="{73BA210A-7153-E140-A5B6-AD141DC7D55E}" type="datetimeFigureOut">
              <a:rPr lang="en-US" smtClean="0"/>
              <a:t>1/31/23</a:t>
            </a:fld>
            <a:endParaRPr lang="en-US"/>
          </a:p>
        </p:txBody>
      </p:sp>
      <p:sp>
        <p:nvSpPr>
          <p:cNvPr id="8" name="Footer Placeholder 7">
            <a:extLst>
              <a:ext uri="{FF2B5EF4-FFF2-40B4-BE49-F238E27FC236}">
                <a16:creationId xmlns:a16="http://schemas.microsoft.com/office/drawing/2014/main" id="{28DB49CC-854D-DE67-178D-694D3051FA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D1A673F-6EE7-E12F-6357-18B28A729992}"/>
              </a:ext>
            </a:extLst>
          </p:cNvPr>
          <p:cNvSpPr>
            <a:spLocks noGrp="1"/>
          </p:cNvSpPr>
          <p:nvPr>
            <p:ph type="sldNum" sz="quarter" idx="12"/>
          </p:nvPr>
        </p:nvSpPr>
        <p:spPr>
          <a:xfrm>
            <a:off x="8610600" y="6356350"/>
            <a:ext cx="2743200" cy="365125"/>
          </a:xfrm>
          <a:prstGeom prst="rect">
            <a:avLst/>
          </a:prstGeom>
        </p:spPr>
        <p:txBody>
          <a:bodyPr/>
          <a:lstStyle/>
          <a:p>
            <a:fld id="{8CC2CDD1-27BA-7A45-959C-1E686C8ECA3D}" type="slidenum">
              <a:rPr lang="en-US" smtClean="0"/>
              <a:t>‹#›</a:t>
            </a:fld>
            <a:endParaRPr lang="en-US"/>
          </a:p>
        </p:txBody>
      </p:sp>
    </p:spTree>
    <p:extLst>
      <p:ext uri="{BB962C8B-B14F-4D97-AF65-F5344CB8AC3E}">
        <p14:creationId xmlns:p14="http://schemas.microsoft.com/office/powerpoint/2010/main" val="826241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3FD8D-A6E5-51F5-BB76-B41E5674E623}"/>
              </a:ext>
            </a:extLst>
          </p:cNvPr>
          <p:cNvSpPr>
            <a:spLocks noGrp="1"/>
          </p:cNvSpPr>
          <p:nvPr>
            <p:ph type="title"/>
          </p:nvPr>
        </p:nvSpPr>
        <p:spPr/>
        <p:txBody>
          <a:bodyPr/>
          <a:lstStyle/>
          <a:p>
            <a:r>
              <a:rPr lang="en-US"/>
              <a:t>Click to edit Master title style</a:t>
            </a:r>
          </a:p>
        </p:txBody>
      </p:sp>
      <p:sp>
        <p:nvSpPr>
          <p:cNvPr id="6" name="Text Placeholder 2">
            <a:extLst>
              <a:ext uri="{FF2B5EF4-FFF2-40B4-BE49-F238E27FC236}">
                <a16:creationId xmlns:a16="http://schemas.microsoft.com/office/drawing/2014/main" id="{590D1701-B18A-D6CB-D96E-AFB407414CA1}"/>
              </a:ext>
            </a:extLst>
          </p:cNvPr>
          <p:cNvSpPr>
            <a:spLocks noGrp="1"/>
          </p:cNvSpPr>
          <p:nvPr>
            <p:ph idx="1"/>
          </p:nvPr>
        </p:nvSpPr>
        <p:spPr>
          <a:xfrm>
            <a:off x="602974" y="1669912"/>
            <a:ext cx="610925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246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D447CF-5C0B-CAC8-A8FC-A35D1132E0D8}"/>
              </a:ext>
            </a:extLst>
          </p:cNvPr>
          <p:cNvSpPr>
            <a:spLocks noGrp="1"/>
          </p:cNvSpPr>
          <p:nvPr>
            <p:ph type="dt" sz="half" idx="10"/>
          </p:nvPr>
        </p:nvSpPr>
        <p:spPr>
          <a:xfrm>
            <a:off x="838200" y="6356350"/>
            <a:ext cx="2743200" cy="365125"/>
          </a:xfrm>
          <a:prstGeom prst="rect">
            <a:avLst/>
          </a:prstGeom>
        </p:spPr>
        <p:txBody>
          <a:bodyPr/>
          <a:lstStyle/>
          <a:p>
            <a:fld id="{73BA210A-7153-E140-A5B6-AD141DC7D55E}" type="datetimeFigureOut">
              <a:rPr lang="en-US" smtClean="0"/>
              <a:t>1/31/23</a:t>
            </a:fld>
            <a:endParaRPr lang="en-US"/>
          </a:p>
        </p:txBody>
      </p:sp>
      <p:sp>
        <p:nvSpPr>
          <p:cNvPr id="3" name="Footer Placeholder 2">
            <a:extLst>
              <a:ext uri="{FF2B5EF4-FFF2-40B4-BE49-F238E27FC236}">
                <a16:creationId xmlns:a16="http://schemas.microsoft.com/office/drawing/2014/main" id="{5F446EA0-010C-2D8A-97A1-80142A2C8B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2599660-1B1C-A0CA-1C43-22CCB92094B7}"/>
              </a:ext>
            </a:extLst>
          </p:cNvPr>
          <p:cNvSpPr>
            <a:spLocks noGrp="1"/>
          </p:cNvSpPr>
          <p:nvPr>
            <p:ph type="sldNum" sz="quarter" idx="12"/>
          </p:nvPr>
        </p:nvSpPr>
        <p:spPr>
          <a:xfrm>
            <a:off x="8610600" y="6356350"/>
            <a:ext cx="2743200" cy="365125"/>
          </a:xfrm>
          <a:prstGeom prst="rect">
            <a:avLst/>
          </a:prstGeom>
        </p:spPr>
        <p:txBody>
          <a:bodyPr/>
          <a:lstStyle/>
          <a:p>
            <a:fld id="{8CC2CDD1-27BA-7A45-959C-1E686C8ECA3D}" type="slidenum">
              <a:rPr lang="en-US" smtClean="0"/>
              <a:t>‹#›</a:t>
            </a:fld>
            <a:endParaRPr lang="en-US"/>
          </a:p>
        </p:txBody>
      </p:sp>
    </p:spTree>
    <p:extLst>
      <p:ext uri="{BB962C8B-B14F-4D97-AF65-F5344CB8AC3E}">
        <p14:creationId xmlns:p14="http://schemas.microsoft.com/office/powerpoint/2010/main" val="3334735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E8E59-4942-4D56-111F-2C0420E4F6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0E2C8E-E55F-5CAC-9A63-86D3626988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F18910-954F-E949-11FE-1C78E585BF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2E5DEF-6719-26CA-A314-50CB04BC6D7F}"/>
              </a:ext>
            </a:extLst>
          </p:cNvPr>
          <p:cNvSpPr>
            <a:spLocks noGrp="1"/>
          </p:cNvSpPr>
          <p:nvPr>
            <p:ph type="dt" sz="half" idx="10"/>
          </p:nvPr>
        </p:nvSpPr>
        <p:spPr>
          <a:xfrm>
            <a:off x="838200" y="6356350"/>
            <a:ext cx="2743200" cy="365125"/>
          </a:xfrm>
          <a:prstGeom prst="rect">
            <a:avLst/>
          </a:prstGeom>
        </p:spPr>
        <p:txBody>
          <a:bodyPr/>
          <a:lstStyle/>
          <a:p>
            <a:fld id="{73BA210A-7153-E140-A5B6-AD141DC7D55E}" type="datetimeFigureOut">
              <a:rPr lang="en-US" smtClean="0"/>
              <a:t>1/31/23</a:t>
            </a:fld>
            <a:endParaRPr lang="en-US"/>
          </a:p>
        </p:txBody>
      </p:sp>
      <p:sp>
        <p:nvSpPr>
          <p:cNvPr id="6" name="Footer Placeholder 5">
            <a:extLst>
              <a:ext uri="{FF2B5EF4-FFF2-40B4-BE49-F238E27FC236}">
                <a16:creationId xmlns:a16="http://schemas.microsoft.com/office/drawing/2014/main" id="{B6D935A8-B253-1FDE-DB2D-DAF49E4C0C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E43FF8F-DC33-B33B-0947-EFB78FE96CB9}"/>
              </a:ext>
            </a:extLst>
          </p:cNvPr>
          <p:cNvSpPr>
            <a:spLocks noGrp="1"/>
          </p:cNvSpPr>
          <p:nvPr>
            <p:ph type="sldNum" sz="quarter" idx="12"/>
          </p:nvPr>
        </p:nvSpPr>
        <p:spPr>
          <a:xfrm>
            <a:off x="8610600" y="6356350"/>
            <a:ext cx="2743200" cy="365125"/>
          </a:xfrm>
          <a:prstGeom prst="rect">
            <a:avLst/>
          </a:prstGeom>
        </p:spPr>
        <p:txBody>
          <a:bodyPr/>
          <a:lstStyle/>
          <a:p>
            <a:fld id="{8CC2CDD1-27BA-7A45-959C-1E686C8ECA3D}" type="slidenum">
              <a:rPr lang="en-US" smtClean="0"/>
              <a:t>‹#›</a:t>
            </a:fld>
            <a:endParaRPr lang="en-US"/>
          </a:p>
        </p:txBody>
      </p:sp>
    </p:spTree>
    <p:extLst>
      <p:ext uri="{BB962C8B-B14F-4D97-AF65-F5344CB8AC3E}">
        <p14:creationId xmlns:p14="http://schemas.microsoft.com/office/powerpoint/2010/main" val="2475620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51699-6478-F416-5E98-2AF606DAAA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2688C4-8501-A367-AE40-04E59AE4DB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3983D6-97BE-F924-D7FA-F90D62E5CF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C766C8-ED57-0956-C79A-B5432BCECD18}"/>
              </a:ext>
            </a:extLst>
          </p:cNvPr>
          <p:cNvSpPr>
            <a:spLocks noGrp="1"/>
          </p:cNvSpPr>
          <p:nvPr>
            <p:ph type="dt" sz="half" idx="10"/>
          </p:nvPr>
        </p:nvSpPr>
        <p:spPr>
          <a:xfrm>
            <a:off x="838200" y="6356350"/>
            <a:ext cx="2743200" cy="365125"/>
          </a:xfrm>
          <a:prstGeom prst="rect">
            <a:avLst/>
          </a:prstGeom>
        </p:spPr>
        <p:txBody>
          <a:bodyPr/>
          <a:lstStyle/>
          <a:p>
            <a:fld id="{73BA210A-7153-E140-A5B6-AD141DC7D55E}" type="datetimeFigureOut">
              <a:rPr lang="en-US" smtClean="0"/>
              <a:t>1/31/23</a:t>
            </a:fld>
            <a:endParaRPr lang="en-US"/>
          </a:p>
        </p:txBody>
      </p:sp>
      <p:sp>
        <p:nvSpPr>
          <p:cNvPr id="6" name="Footer Placeholder 5">
            <a:extLst>
              <a:ext uri="{FF2B5EF4-FFF2-40B4-BE49-F238E27FC236}">
                <a16:creationId xmlns:a16="http://schemas.microsoft.com/office/drawing/2014/main" id="{924D24F6-5111-E2D0-9503-FBC502DFBC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59E49F0-480A-52CC-AA27-9CEA045C1E57}"/>
              </a:ext>
            </a:extLst>
          </p:cNvPr>
          <p:cNvSpPr>
            <a:spLocks noGrp="1"/>
          </p:cNvSpPr>
          <p:nvPr>
            <p:ph type="sldNum" sz="quarter" idx="12"/>
          </p:nvPr>
        </p:nvSpPr>
        <p:spPr>
          <a:xfrm>
            <a:off x="8610600" y="6356350"/>
            <a:ext cx="2743200" cy="365125"/>
          </a:xfrm>
          <a:prstGeom prst="rect">
            <a:avLst/>
          </a:prstGeom>
        </p:spPr>
        <p:txBody>
          <a:bodyPr/>
          <a:lstStyle/>
          <a:p>
            <a:fld id="{8CC2CDD1-27BA-7A45-959C-1E686C8ECA3D}" type="slidenum">
              <a:rPr lang="en-US" smtClean="0"/>
              <a:t>‹#›</a:t>
            </a:fld>
            <a:endParaRPr lang="en-US"/>
          </a:p>
        </p:txBody>
      </p:sp>
    </p:spTree>
    <p:extLst>
      <p:ext uri="{BB962C8B-B14F-4D97-AF65-F5344CB8AC3E}">
        <p14:creationId xmlns:p14="http://schemas.microsoft.com/office/powerpoint/2010/main" val="1249664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8899F7-9CB6-07E6-4139-0E12EF286AFB}"/>
              </a:ext>
            </a:extLst>
          </p:cNvPr>
          <p:cNvSpPr>
            <a:spLocks noGrp="1"/>
          </p:cNvSpPr>
          <p:nvPr>
            <p:ph type="body" idx="1"/>
          </p:nvPr>
        </p:nvSpPr>
        <p:spPr>
          <a:xfrm>
            <a:off x="619539" y="1756051"/>
            <a:ext cx="610925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5DBCDE04-D59F-462A-CFBD-2E4B06D3DEB3}"/>
              </a:ext>
            </a:extLst>
          </p:cNvPr>
          <p:cNvSpPr/>
          <p:nvPr userDrawn="1"/>
        </p:nvSpPr>
        <p:spPr>
          <a:xfrm>
            <a:off x="247135" y="296562"/>
            <a:ext cx="11714206" cy="93911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D4444D6-8CDA-8B46-29F1-5CCB4317E517}"/>
              </a:ext>
            </a:extLst>
          </p:cNvPr>
          <p:cNvPicPr>
            <a:picLocks noChangeAspect="1"/>
          </p:cNvPicPr>
          <p:nvPr userDrawn="1"/>
        </p:nvPicPr>
        <p:blipFill>
          <a:blip r:embed="rId13"/>
          <a:stretch>
            <a:fillRect/>
          </a:stretch>
        </p:blipFill>
        <p:spPr>
          <a:xfrm>
            <a:off x="10115976" y="6318356"/>
            <a:ext cx="1845365" cy="486163"/>
          </a:xfrm>
          <a:prstGeom prst="rect">
            <a:avLst/>
          </a:prstGeom>
        </p:spPr>
      </p:pic>
      <p:sp>
        <p:nvSpPr>
          <p:cNvPr id="2" name="Title Placeholder 1">
            <a:extLst>
              <a:ext uri="{FF2B5EF4-FFF2-40B4-BE49-F238E27FC236}">
                <a16:creationId xmlns:a16="http://schemas.microsoft.com/office/drawing/2014/main" id="{2A1962C2-C673-09A7-3204-23DFFA8E22B1}"/>
              </a:ext>
            </a:extLst>
          </p:cNvPr>
          <p:cNvSpPr>
            <a:spLocks noGrp="1"/>
          </p:cNvSpPr>
          <p:nvPr>
            <p:ph type="title"/>
          </p:nvPr>
        </p:nvSpPr>
        <p:spPr>
          <a:xfrm>
            <a:off x="347870" y="365125"/>
            <a:ext cx="11005930" cy="87055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37018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B407BF1-AB65-CB27-4C50-381F5E175200}"/>
              </a:ext>
            </a:extLst>
          </p:cNvPr>
          <p:cNvSpPr>
            <a:spLocks noGrp="1"/>
          </p:cNvSpPr>
          <p:nvPr>
            <p:ph type="title"/>
          </p:nvPr>
        </p:nvSpPr>
        <p:spPr/>
        <p:txBody>
          <a:bodyPr>
            <a:normAutofit/>
          </a:bodyPr>
          <a:lstStyle/>
          <a:p>
            <a:r>
              <a:rPr lang="en-US" sz="2400" b="1" i="0" dirty="0">
                <a:solidFill>
                  <a:srgbClr val="FFFFFF"/>
                </a:solidFill>
                <a:effectLst/>
                <a:latin typeface="Open Sans" panose="020B0606030504020204" pitchFamily="34" charset="0"/>
              </a:rPr>
              <a:t>Arches is purpose-built for important, complex data.</a:t>
            </a:r>
            <a:endParaRPr lang="en-US" sz="2400" dirty="0"/>
          </a:p>
        </p:txBody>
      </p:sp>
      <p:sp>
        <p:nvSpPr>
          <p:cNvPr id="13" name="Content Placeholder 12">
            <a:extLst>
              <a:ext uri="{FF2B5EF4-FFF2-40B4-BE49-F238E27FC236}">
                <a16:creationId xmlns:a16="http://schemas.microsoft.com/office/drawing/2014/main" id="{6C618B20-B9B8-A1DB-DC04-C7069B7E9269}"/>
              </a:ext>
            </a:extLst>
          </p:cNvPr>
          <p:cNvSpPr>
            <a:spLocks noGrp="1"/>
          </p:cNvSpPr>
          <p:nvPr>
            <p:ph idx="1"/>
          </p:nvPr>
        </p:nvSpPr>
        <p:spPr>
          <a:xfrm>
            <a:off x="451373" y="1464332"/>
            <a:ext cx="6306778" cy="5483006"/>
          </a:xfrm>
        </p:spPr>
        <p:txBody>
          <a:bodyPr>
            <a:noAutofit/>
          </a:bodyPr>
          <a:lstStyle/>
          <a:p>
            <a:pPr marL="0" indent="0" algn="l" fontAlgn="base">
              <a:lnSpc>
                <a:spcPct val="170000"/>
              </a:lnSpc>
              <a:buNone/>
            </a:pPr>
            <a:r>
              <a:rPr lang="en-US" sz="1800" i="0" dirty="0">
                <a:solidFill>
                  <a:srgbClr val="333333"/>
                </a:solidFill>
                <a:effectLst/>
              </a:rPr>
              <a:t>Arches was developed with cultural heritage data in mind.</a:t>
            </a:r>
          </a:p>
          <a:p>
            <a:pPr algn="l" fontAlgn="base">
              <a:lnSpc>
                <a:spcPts val="1900"/>
              </a:lnSpc>
              <a:spcBef>
                <a:spcPts val="1600"/>
              </a:spcBef>
              <a:buFont typeface="Arial" panose="020B0604020202020204" pitchFamily="34" charset="0"/>
              <a:buChar char="•"/>
            </a:pPr>
            <a:r>
              <a:rPr lang="en-US" sz="1500" b="0" i="0" dirty="0">
                <a:solidFill>
                  <a:srgbClr val="666666"/>
                </a:solidFill>
                <a:effectLst/>
              </a:rPr>
              <a:t>Arches was built with a flexible and configurable schema to deal with the complexities and capture the breadth of cultural heritage data, which also makes it suitable for other data management uses.</a:t>
            </a:r>
          </a:p>
          <a:p>
            <a:pPr algn="l" fontAlgn="base">
              <a:lnSpc>
                <a:spcPts val="1900"/>
              </a:lnSpc>
              <a:spcBef>
                <a:spcPts val="1600"/>
              </a:spcBef>
              <a:buFont typeface="Arial" panose="020B0604020202020204" pitchFamily="34" charset="0"/>
              <a:buChar char="•"/>
            </a:pPr>
            <a:r>
              <a:rPr lang="en-US" sz="1500" b="0" i="0" dirty="0">
                <a:solidFill>
                  <a:srgbClr val="666666"/>
                </a:solidFill>
                <a:effectLst/>
              </a:rPr>
              <a:t>Arches helps ensure data quality and discoverability by incorporating the use and management of controlled vocabularies.</a:t>
            </a:r>
          </a:p>
          <a:p>
            <a:pPr algn="l" fontAlgn="base">
              <a:lnSpc>
                <a:spcPts val="1900"/>
              </a:lnSpc>
              <a:spcBef>
                <a:spcPts val="1600"/>
              </a:spcBef>
              <a:buFont typeface="Arial" panose="020B0604020202020204" pitchFamily="34" charset="0"/>
              <a:buChar char="•"/>
            </a:pPr>
            <a:r>
              <a:rPr lang="en-US" sz="1500" b="0" i="0" dirty="0">
                <a:solidFill>
                  <a:srgbClr val="666666"/>
                </a:solidFill>
                <a:effectLst/>
              </a:rPr>
              <a:t>Arches enables data longevity by using non-proprietary standard data formats and generating standards-based semantic metadata.</a:t>
            </a:r>
          </a:p>
          <a:p>
            <a:pPr algn="l" fontAlgn="base">
              <a:lnSpc>
                <a:spcPts val="1900"/>
              </a:lnSpc>
              <a:spcBef>
                <a:spcPts val="1600"/>
              </a:spcBef>
              <a:buFont typeface="Arial" panose="020B0604020202020204" pitchFamily="34" charset="0"/>
              <a:buChar char="•"/>
            </a:pPr>
            <a:r>
              <a:rPr lang="en-US" sz="1500" b="0" i="0" dirty="0">
                <a:solidFill>
                  <a:srgbClr val="666666"/>
                </a:solidFill>
                <a:effectLst/>
              </a:rPr>
              <a:t>Arches can manage the ambiguities of cultural heritage data such as imprecise dates–i.e., fuzzy dates.</a:t>
            </a:r>
          </a:p>
          <a:p>
            <a:pPr algn="l" fontAlgn="base">
              <a:lnSpc>
                <a:spcPts val="1900"/>
              </a:lnSpc>
              <a:spcBef>
                <a:spcPts val="1600"/>
              </a:spcBef>
              <a:buFont typeface="Arial" panose="020B0604020202020204" pitchFamily="34" charset="0"/>
              <a:buChar char="•"/>
            </a:pPr>
            <a:r>
              <a:rPr lang="en-US" sz="1500" b="0" i="0" dirty="0">
                <a:solidFill>
                  <a:srgbClr val="666666"/>
                </a:solidFill>
                <a:effectLst/>
              </a:rPr>
              <a:t>Arches captures relationships within data that can reveal new knowledge.</a:t>
            </a:r>
          </a:p>
          <a:p>
            <a:pPr algn="l" fontAlgn="base">
              <a:lnSpc>
                <a:spcPts val="1900"/>
              </a:lnSpc>
              <a:spcBef>
                <a:spcPts val="1600"/>
              </a:spcBef>
              <a:buFont typeface="Arial" panose="020B0604020202020204" pitchFamily="34" charset="0"/>
              <a:buChar char="•"/>
            </a:pPr>
            <a:r>
              <a:rPr lang="en-US" sz="1500" b="0" i="0" dirty="0">
                <a:solidFill>
                  <a:srgbClr val="666666"/>
                </a:solidFill>
                <a:effectLst/>
              </a:rPr>
              <a:t>Because Arches has been designed to accommodate the complexity and range of cultural heritage data and practice, it can readily be used for a variety of non-cultural heritage purposes.</a:t>
            </a:r>
          </a:p>
          <a:p>
            <a:pPr>
              <a:lnSpc>
                <a:spcPct val="170000"/>
              </a:lnSpc>
            </a:pPr>
            <a:endParaRPr lang="en-US" sz="1100" dirty="0"/>
          </a:p>
        </p:txBody>
      </p:sp>
      <p:pic>
        <p:nvPicPr>
          <p:cNvPr id="1026" name="Picture 2">
            <a:extLst>
              <a:ext uri="{FF2B5EF4-FFF2-40B4-BE49-F238E27FC236}">
                <a16:creationId xmlns:a16="http://schemas.microsoft.com/office/drawing/2014/main" id="{2B182309-619E-8497-EE68-E60CD6C3D7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4406" y="1225334"/>
            <a:ext cx="4818993" cy="48189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7C5DD13-1E04-339B-C93A-8D0663C40277}"/>
              </a:ext>
            </a:extLst>
          </p:cNvPr>
          <p:cNvSpPr txBox="1"/>
          <p:nvPr/>
        </p:nvSpPr>
        <p:spPr>
          <a:xfrm>
            <a:off x="7144405" y="5645023"/>
            <a:ext cx="4818993" cy="400110"/>
          </a:xfrm>
          <a:prstGeom prst="rect">
            <a:avLst/>
          </a:prstGeom>
          <a:solidFill>
            <a:schemeClr val="tx1">
              <a:alpha val="57000"/>
            </a:schemeClr>
          </a:solidFill>
        </p:spPr>
        <p:txBody>
          <a:bodyPr wrap="square" rtlCol="0">
            <a:spAutoFit/>
          </a:bodyPr>
          <a:lstStyle/>
          <a:p>
            <a:r>
              <a:rPr lang="en-US" sz="1000" dirty="0">
                <a:solidFill>
                  <a:schemeClr val="bg1"/>
                </a:solidFill>
              </a:rPr>
              <a:t>The Florida Public Archaeology Network is using Arches to document and monitor archaeology at risk from climate change. Photo by Robbie Boggs, FPAN.</a:t>
            </a:r>
          </a:p>
        </p:txBody>
      </p:sp>
    </p:spTree>
    <p:extLst>
      <p:ext uri="{BB962C8B-B14F-4D97-AF65-F5344CB8AC3E}">
        <p14:creationId xmlns:p14="http://schemas.microsoft.com/office/powerpoint/2010/main" val="4075064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08FDD264-AFD3-ACD0-047E-3D95FA8F4E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5502" y="1235676"/>
            <a:ext cx="4847897" cy="4847897"/>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1">
            <a:extLst>
              <a:ext uri="{FF2B5EF4-FFF2-40B4-BE49-F238E27FC236}">
                <a16:creationId xmlns:a16="http://schemas.microsoft.com/office/drawing/2014/main" id="{4B407BF1-AB65-CB27-4C50-381F5E175200}"/>
              </a:ext>
            </a:extLst>
          </p:cNvPr>
          <p:cNvSpPr>
            <a:spLocks noGrp="1"/>
          </p:cNvSpPr>
          <p:nvPr>
            <p:ph type="title"/>
          </p:nvPr>
        </p:nvSpPr>
        <p:spPr/>
        <p:txBody>
          <a:bodyPr>
            <a:normAutofit/>
          </a:bodyPr>
          <a:lstStyle/>
          <a:p>
            <a:r>
              <a:rPr lang="en-US" sz="2400" b="1" i="0" dirty="0">
                <a:solidFill>
                  <a:srgbClr val="FFFFFF"/>
                </a:solidFill>
                <a:effectLst/>
                <a:latin typeface="Open Sans" panose="020B0606030504020204" pitchFamily="34" charset="0"/>
              </a:rPr>
              <a:t>Arches is empowering.</a:t>
            </a:r>
            <a:endParaRPr lang="en-US" sz="2400" dirty="0"/>
          </a:p>
        </p:txBody>
      </p:sp>
      <p:sp>
        <p:nvSpPr>
          <p:cNvPr id="13" name="Content Placeholder 12">
            <a:extLst>
              <a:ext uri="{FF2B5EF4-FFF2-40B4-BE49-F238E27FC236}">
                <a16:creationId xmlns:a16="http://schemas.microsoft.com/office/drawing/2014/main" id="{6C618B20-B9B8-A1DB-DC04-C7069B7E9269}"/>
              </a:ext>
            </a:extLst>
          </p:cNvPr>
          <p:cNvSpPr>
            <a:spLocks noGrp="1"/>
          </p:cNvSpPr>
          <p:nvPr>
            <p:ph idx="1"/>
          </p:nvPr>
        </p:nvSpPr>
        <p:spPr>
          <a:xfrm>
            <a:off x="451373" y="1464332"/>
            <a:ext cx="6306778" cy="4619242"/>
          </a:xfrm>
        </p:spPr>
        <p:txBody>
          <a:bodyPr anchor="ctr">
            <a:normAutofit/>
          </a:bodyPr>
          <a:lstStyle/>
          <a:p>
            <a:pPr marL="0" indent="0" algn="l" fontAlgn="base">
              <a:lnSpc>
                <a:spcPct val="150000"/>
              </a:lnSpc>
              <a:buNone/>
            </a:pPr>
            <a:r>
              <a:rPr lang="en-US" sz="1800" i="0" dirty="0">
                <a:solidFill>
                  <a:srgbClr val="333333"/>
                </a:solidFill>
                <a:effectLst/>
              </a:rPr>
              <a:t>Arches has a strong international community.</a:t>
            </a:r>
          </a:p>
          <a:p>
            <a:pPr fontAlgn="base">
              <a:lnSpc>
                <a:spcPct val="150000"/>
              </a:lnSpc>
            </a:pPr>
            <a:r>
              <a:rPr lang="en-US" sz="1400" b="0" i="0" dirty="0">
                <a:solidFill>
                  <a:srgbClr val="666666"/>
                </a:solidFill>
                <a:effectLst/>
              </a:rPr>
              <a:t>Many technical service providers have demonstrated the ability to implement and customize Arches.</a:t>
            </a:r>
          </a:p>
          <a:p>
            <a:pPr fontAlgn="base">
              <a:lnSpc>
                <a:spcPct val="150000"/>
              </a:lnSpc>
            </a:pPr>
            <a:r>
              <a:rPr lang="en-US" sz="1400" b="0" i="0" dirty="0">
                <a:solidFill>
                  <a:srgbClr val="666666"/>
                </a:solidFill>
                <a:effectLst/>
              </a:rPr>
              <a:t>The Arches Community Forum can be used to share ideas, discuss problems, explore solutions, gather advice, develop skills, and collaborate around projects with other community members.</a:t>
            </a:r>
          </a:p>
          <a:p>
            <a:pPr fontAlgn="base">
              <a:lnSpc>
                <a:spcPct val="150000"/>
              </a:lnSpc>
            </a:pPr>
            <a:r>
              <a:rPr lang="en-US" sz="1400" b="0" i="0" dirty="0">
                <a:solidFill>
                  <a:srgbClr val="666666"/>
                </a:solidFill>
                <a:effectLst/>
              </a:rPr>
              <a:t>Arches community members have formed local user groups to explore shared interests related to Arches technologies.</a:t>
            </a:r>
          </a:p>
        </p:txBody>
      </p:sp>
      <p:sp>
        <p:nvSpPr>
          <p:cNvPr id="2" name="TextBox 1">
            <a:extLst>
              <a:ext uri="{FF2B5EF4-FFF2-40B4-BE49-F238E27FC236}">
                <a16:creationId xmlns:a16="http://schemas.microsoft.com/office/drawing/2014/main" id="{AACBBE0B-F356-A2E1-081A-ABE3DFFCEB82}"/>
              </a:ext>
            </a:extLst>
          </p:cNvPr>
          <p:cNvSpPr txBox="1"/>
          <p:nvPr/>
        </p:nvSpPr>
        <p:spPr>
          <a:xfrm>
            <a:off x="7115501" y="5437242"/>
            <a:ext cx="4847897" cy="646331"/>
          </a:xfrm>
          <a:prstGeom prst="rect">
            <a:avLst/>
          </a:prstGeom>
          <a:solidFill>
            <a:schemeClr val="tx1">
              <a:alpha val="51329"/>
            </a:schemeClr>
          </a:solidFill>
        </p:spPr>
        <p:txBody>
          <a:bodyPr wrap="square" rtlCol="0">
            <a:spAutoFit/>
          </a:bodyPr>
          <a:lstStyle/>
          <a:p>
            <a:r>
              <a:rPr lang="en-US" sz="900" dirty="0">
                <a:solidFill>
                  <a:schemeClr val="bg1"/>
                </a:solidFill>
              </a:rPr>
              <a:t>The Jamaica Ministry of Culture, Gender, Entertainment and Sport, with support from the Organization of American States and funding from the US Mission to the OAS, implemented Arches for the Jamaica National Inventory of Historic Places. It is maintained and updated by staff of the Jamaica National Heritage Trust.</a:t>
            </a:r>
          </a:p>
        </p:txBody>
      </p:sp>
    </p:spTree>
    <p:extLst>
      <p:ext uri="{BB962C8B-B14F-4D97-AF65-F5344CB8AC3E}">
        <p14:creationId xmlns:p14="http://schemas.microsoft.com/office/powerpoint/2010/main" val="3144313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B407BF1-AB65-CB27-4C50-381F5E175200}"/>
              </a:ext>
            </a:extLst>
          </p:cNvPr>
          <p:cNvSpPr>
            <a:spLocks noGrp="1"/>
          </p:cNvSpPr>
          <p:nvPr>
            <p:ph type="title"/>
          </p:nvPr>
        </p:nvSpPr>
        <p:spPr/>
        <p:txBody>
          <a:bodyPr>
            <a:normAutofit/>
          </a:bodyPr>
          <a:lstStyle/>
          <a:p>
            <a:r>
              <a:rPr lang="en-US" sz="2400" b="1" i="0" dirty="0">
                <a:solidFill>
                  <a:srgbClr val="FFFFFF"/>
                </a:solidFill>
                <a:effectLst/>
                <a:latin typeface="Open Sans" panose="020B0606030504020204" pitchFamily="34" charset="0"/>
              </a:rPr>
              <a:t>Arches is purpose-built for important, complex data.</a:t>
            </a:r>
            <a:endParaRPr lang="en-US" sz="2400" dirty="0"/>
          </a:p>
        </p:txBody>
      </p:sp>
      <p:sp>
        <p:nvSpPr>
          <p:cNvPr id="13" name="Content Placeholder 12">
            <a:extLst>
              <a:ext uri="{FF2B5EF4-FFF2-40B4-BE49-F238E27FC236}">
                <a16:creationId xmlns:a16="http://schemas.microsoft.com/office/drawing/2014/main" id="{6C618B20-B9B8-A1DB-DC04-C7069B7E9269}"/>
              </a:ext>
            </a:extLst>
          </p:cNvPr>
          <p:cNvSpPr>
            <a:spLocks noGrp="1"/>
          </p:cNvSpPr>
          <p:nvPr>
            <p:ph idx="1"/>
          </p:nvPr>
        </p:nvSpPr>
        <p:spPr>
          <a:xfrm>
            <a:off x="451373" y="1464331"/>
            <a:ext cx="6306778" cy="5157185"/>
          </a:xfrm>
        </p:spPr>
        <p:txBody>
          <a:bodyPr>
            <a:normAutofit/>
          </a:bodyPr>
          <a:lstStyle/>
          <a:p>
            <a:pPr marL="0" indent="0" algn="l" fontAlgn="base">
              <a:lnSpc>
                <a:spcPct val="150000"/>
              </a:lnSpc>
              <a:buNone/>
            </a:pPr>
            <a:r>
              <a:rPr lang="en-US" sz="1800" i="0" dirty="0">
                <a:solidFill>
                  <a:srgbClr val="333333"/>
                </a:solidFill>
                <a:effectLst/>
              </a:rPr>
              <a:t>Arches gives users the ability to create and use high quality data in meaningful ways.</a:t>
            </a:r>
          </a:p>
          <a:p>
            <a:pPr algn="l" fontAlgn="base">
              <a:lnSpc>
                <a:spcPct val="150000"/>
              </a:lnSpc>
              <a:buFont typeface="Arial" panose="020B0604020202020204" pitchFamily="34" charset="0"/>
              <a:buChar char="•"/>
            </a:pPr>
            <a:r>
              <a:rPr lang="en-US" sz="1400" b="0" i="0" dirty="0">
                <a:solidFill>
                  <a:srgbClr val="666666"/>
                </a:solidFill>
                <a:effectLst/>
              </a:rPr>
              <a:t>The Arches software is easy to use and does not require extensive training in GIS or data management for end users.</a:t>
            </a:r>
          </a:p>
          <a:p>
            <a:pPr algn="l" fontAlgn="base">
              <a:lnSpc>
                <a:spcPct val="150000"/>
              </a:lnSpc>
              <a:buFont typeface="Arial" panose="020B0604020202020204" pitchFamily="34" charset="0"/>
              <a:buChar char="•"/>
            </a:pPr>
            <a:r>
              <a:rPr lang="en-US" sz="1400" b="0" i="0" dirty="0">
                <a:solidFill>
                  <a:srgbClr val="666666"/>
                </a:solidFill>
                <a:effectLst/>
              </a:rPr>
              <a:t>Arches hides from end users the complexity of creating high quality data by automatically creating semantic metadata when users enter data.</a:t>
            </a:r>
          </a:p>
          <a:p>
            <a:pPr algn="l" fontAlgn="base">
              <a:lnSpc>
                <a:spcPct val="150000"/>
              </a:lnSpc>
              <a:buFont typeface="Arial" panose="020B0604020202020204" pitchFamily="34" charset="0"/>
              <a:buChar char="•"/>
            </a:pPr>
            <a:r>
              <a:rPr lang="en-US" sz="1400" b="0" i="0" dirty="0">
                <a:solidFill>
                  <a:srgbClr val="666666"/>
                </a:solidFill>
                <a:effectLst/>
              </a:rPr>
              <a:t>Arches Workflows can be customized to provide directed and streamlined data entry and management specific processes, such as heritage impact assessment-related consultations or scientific sampling.</a:t>
            </a:r>
          </a:p>
          <a:p>
            <a:pPr algn="l" fontAlgn="base">
              <a:lnSpc>
                <a:spcPct val="150000"/>
              </a:lnSpc>
              <a:buFont typeface="Arial" panose="020B0604020202020204" pitchFamily="34" charset="0"/>
              <a:buChar char="•"/>
            </a:pPr>
            <a:r>
              <a:rPr lang="en-US" sz="1400" b="0" i="0" dirty="0">
                <a:solidFill>
                  <a:srgbClr val="666666"/>
                </a:solidFill>
                <a:effectLst/>
              </a:rPr>
              <a:t>Arches enables better and efficient analysis and decision making through advanced data discovery and visualization tools, such as the feature-rich map view with geospatial searching as well as image comparison and annotation widgets.</a:t>
            </a:r>
          </a:p>
          <a:p>
            <a:pPr>
              <a:lnSpc>
                <a:spcPct val="150000"/>
              </a:lnSpc>
            </a:pPr>
            <a:endParaRPr lang="en-US" dirty="0"/>
          </a:p>
        </p:txBody>
      </p:sp>
      <p:pic>
        <p:nvPicPr>
          <p:cNvPr id="1026" name="Picture 2">
            <a:extLst>
              <a:ext uri="{FF2B5EF4-FFF2-40B4-BE49-F238E27FC236}">
                <a16:creationId xmlns:a16="http://schemas.microsoft.com/office/drawing/2014/main" id="{2B182309-619E-8497-EE68-E60CD6C3D7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4406" y="1225334"/>
            <a:ext cx="4818993" cy="48189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108746D-9164-350B-7FB2-9578E2864F85}"/>
              </a:ext>
            </a:extLst>
          </p:cNvPr>
          <p:cNvSpPr txBox="1"/>
          <p:nvPr/>
        </p:nvSpPr>
        <p:spPr>
          <a:xfrm>
            <a:off x="7144405" y="5645023"/>
            <a:ext cx="4818993" cy="400110"/>
          </a:xfrm>
          <a:prstGeom prst="rect">
            <a:avLst/>
          </a:prstGeom>
          <a:solidFill>
            <a:schemeClr val="tx1">
              <a:alpha val="57000"/>
            </a:schemeClr>
          </a:solidFill>
        </p:spPr>
        <p:txBody>
          <a:bodyPr wrap="square" rtlCol="0">
            <a:spAutoFit/>
          </a:bodyPr>
          <a:lstStyle/>
          <a:p>
            <a:r>
              <a:rPr lang="en-US" sz="1000" dirty="0">
                <a:solidFill>
                  <a:schemeClr val="bg1"/>
                </a:solidFill>
              </a:rPr>
              <a:t>The Florida Public Archaeology Network is using Arches to document and monitor archaeology at risk from climate change. Photo by Robbie Boggs, FPAN.</a:t>
            </a:r>
          </a:p>
        </p:txBody>
      </p:sp>
    </p:spTree>
    <p:extLst>
      <p:ext uri="{BB962C8B-B14F-4D97-AF65-F5344CB8AC3E}">
        <p14:creationId xmlns:p14="http://schemas.microsoft.com/office/powerpoint/2010/main" val="374696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B407BF1-AB65-CB27-4C50-381F5E175200}"/>
              </a:ext>
            </a:extLst>
          </p:cNvPr>
          <p:cNvSpPr>
            <a:spLocks noGrp="1"/>
          </p:cNvSpPr>
          <p:nvPr>
            <p:ph type="title"/>
          </p:nvPr>
        </p:nvSpPr>
        <p:spPr/>
        <p:txBody>
          <a:bodyPr>
            <a:normAutofit/>
          </a:bodyPr>
          <a:lstStyle/>
          <a:p>
            <a:r>
              <a:rPr lang="en-US" sz="2400" b="1" i="0" dirty="0">
                <a:solidFill>
                  <a:srgbClr val="FFFFFF"/>
                </a:solidFill>
                <a:effectLst/>
                <a:latin typeface="Open Sans" panose="020B0606030504020204" pitchFamily="34" charset="0"/>
              </a:rPr>
              <a:t>Arches is powerful and dynamic software.</a:t>
            </a:r>
            <a:endParaRPr lang="en-US" sz="2400" dirty="0"/>
          </a:p>
        </p:txBody>
      </p:sp>
      <p:sp>
        <p:nvSpPr>
          <p:cNvPr id="13" name="Content Placeholder 12">
            <a:extLst>
              <a:ext uri="{FF2B5EF4-FFF2-40B4-BE49-F238E27FC236}">
                <a16:creationId xmlns:a16="http://schemas.microsoft.com/office/drawing/2014/main" id="{6C618B20-B9B8-A1DB-DC04-C7069B7E9269}"/>
              </a:ext>
            </a:extLst>
          </p:cNvPr>
          <p:cNvSpPr>
            <a:spLocks noGrp="1"/>
          </p:cNvSpPr>
          <p:nvPr>
            <p:ph idx="1"/>
          </p:nvPr>
        </p:nvSpPr>
        <p:spPr>
          <a:xfrm>
            <a:off x="451373" y="1464332"/>
            <a:ext cx="6306778" cy="4619242"/>
          </a:xfrm>
        </p:spPr>
        <p:txBody>
          <a:bodyPr anchor="ctr">
            <a:normAutofit/>
          </a:bodyPr>
          <a:lstStyle/>
          <a:p>
            <a:pPr marL="0" indent="0" algn="l" fontAlgn="base">
              <a:lnSpc>
                <a:spcPct val="150000"/>
              </a:lnSpc>
              <a:buNone/>
            </a:pPr>
            <a:r>
              <a:rPr lang="en-US" sz="1800" i="0" dirty="0">
                <a:solidFill>
                  <a:srgbClr val="333333"/>
                </a:solidFill>
                <a:effectLst/>
              </a:rPr>
              <a:t>Arches is developed with open-source and non-proprietary tools.</a:t>
            </a:r>
          </a:p>
          <a:p>
            <a:pPr fontAlgn="base">
              <a:lnSpc>
                <a:spcPct val="150000"/>
              </a:lnSpc>
            </a:pPr>
            <a:r>
              <a:rPr lang="en-US" sz="1400" b="0" i="0" dirty="0">
                <a:solidFill>
                  <a:srgbClr val="666666"/>
                </a:solidFill>
                <a:effectLst/>
              </a:rPr>
              <a:t>The Arches software stack includes modern open-source software components, such as PostgreSQL and </a:t>
            </a:r>
            <a:r>
              <a:rPr lang="en-US" sz="1400" b="0" i="0" dirty="0" err="1">
                <a:solidFill>
                  <a:srgbClr val="666666"/>
                </a:solidFill>
                <a:effectLst/>
              </a:rPr>
              <a:t>ElasticSearch</a:t>
            </a:r>
            <a:r>
              <a:rPr lang="en-US" sz="1400" b="0" i="0" dirty="0">
                <a:solidFill>
                  <a:srgbClr val="666666"/>
                </a:solidFill>
                <a:effectLst/>
              </a:rPr>
              <a:t>, that are widely used and well maintained.</a:t>
            </a:r>
          </a:p>
          <a:p>
            <a:pPr fontAlgn="base">
              <a:lnSpc>
                <a:spcPct val="150000"/>
              </a:lnSpc>
            </a:pPr>
            <a:r>
              <a:rPr lang="en-US" sz="1400" b="0" i="0" dirty="0">
                <a:solidFill>
                  <a:srgbClr val="666666"/>
                </a:solidFill>
                <a:effectLst/>
              </a:rPr>
              <a:t>Arches uses non-proprietary standard data formats to ensure that data entered into Arches is not locked-in to any particular software or technology.</a:t>
            </a:r>
            <a:endParaRPr lang="en-US" sz="1400" dirty="0"/>
          </a:p>
        </p:txBody>
      </p:sp>
      <p:pic>
        <p:nvPicPr>
          <p:cNvPr id="2" name="Picture 1" descr="A picture containing text, person, indoor, electronics&#10;&#10;Description automatically generated">
            <a:extLst>
              <a:ext uri="{FF2B5EF4-FFF2-40B4-BE49-F238E27FC236}">
                <a16:creationId xmlns:a16="http://schemas.microsoft.com/office/drawing/2014/main" id="{9D2B0DFE-60B3-BA30-8356-27226358A367}"/>
              </a:ext>
            </a:extLst>
          </p:cNvPr>
          <p:cNvPicPr>
            <a:picLocks noChangeAspect="1"/>
          </p:cNvPicPr>
          <p:nvPr/>
        </p:nvPicPr>
        <p:blipFill>
          <a:blip r:embed="rId3"/>
          <a:stretch>
            <a:fillRect/>
          </a:stretch>
        </p:blipFill>
        <p:spPr>
          <a:xfrm>
            <a:off x="7115502" y="1235676"/>
            <a:ext cx="4847898" cy="4847898"/>
          </a:xfrm>
          <a:prstGeom prst="rect">
            <a:avLst/>
          </a:prstGeom>
        </p:spPr>
      </p:pic>
    </p:spTree>
    <p:extLst>
      <p:ext uri="{BB962C8B-B14F-4D97-AF65-F5344CB8AC3E}">
        <p14:creationId xmlns:p14="http://schemas.microsoft.com/office/powerpoint/2010/main" val="40472823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B407BF1-AB65-CB27-4C50-381F5E175200}"/>
              </a:ext>
            </a:extLst>
          </p:cNvPr>
          <p:cNvSpPr>
            <a:spLocks noGrp="1"/>
          </p:cNvSpPr>
          <p:nvPr>
            <p:ph type="title"/>
          </p:nvPr>
        </p:nvSpPr>
        <p:spPr/>
        <p:txBody>
          <a:bodyPr>
            <a:normAutofit/>
          </a:bodyPr>
          <a:lstStyle/>
          <a:p>
            <a:r>
              <a:rPr lang="en-US" sz="2400" b="1" i="0" dirty="0">
                <a:solidFill>
                  <a:srgbClr val="FFFFFF"/>
                </a:solidFill>
                <a:effectLst/>
                <a:latin typeface="Open Sans" panose="020B0606030504020204" pitchFamily="34" charset="0"/>
              </a:rPr>
              <a:t>Arches is powerful and dynamic software.</a:t>
            </a:r>
            <a:endParaRPr lang="en-US" sz="2400" dirty="0"/>
          </a:p>
        </p:txBody>
      </p:sp>
      <p:sp>
        <p:nvSpPr>
          <p:cNvPr id="13" name="Content Placeholder 12">
            <a:extLst>
              <a:ext uri="{FF2B5EF4-FFF2-40B4-BE49-F238E27FC236}">
                <a16:creationId xmlns:a16="http://schemas.microsoft.com/office/drawing/2014/main" id="{6C618B20-B9B8-A1DB-DC04-C7069B7E9269}"/>
              </a:ext>
            </a:extLst>
          </p:cNvPr>
          <p:cNvSpPr>
            <a:spLocks noGrp="1"/>
          </p:cNvSpPr>
          <p:nvPr>
            <p:ph idx="1"/>
          </p:nvPr>
        </p:nvSpPr>
        <p:spPr>
          <a:xfrm>
            <a:off x="451373" y="1464332"/>
            <a:ext cx="6306778" cy="4619242"/>
          </a:xfrm>
        </p:spPr>
        <p:txBody>
          <a:bodyPr anchor="ctr">
            <a:normAutofit/>
          </a:bodyPr>
          <a:lstStyle/>
          <a:p>
            <a:pPr marL="0" indent="0" algn="l" fontAlgn="base">
              <a:lnSpc>
                <a:spcPct val="150000"/>
              </a:lnSpc>
              <a:buNone/>
            </a:pPr>
            <a:r>
              <a:rPr lang="en-US" sz="1800" i="0" dirty="0">
                <a:solidFill>
                  <a:srgbClr val="333333"/>
                </a:solidFill>
                <a:effectLst/>
              </a:rPr>
              <a:t>Arches is flexible and customizable.</a:t>
            </a:r>
          </a:p>
          <a:p>
            <a:pPr fontAlgn="base">
              <a:lnSpc>
                <a:spcPct val="150000"/>
              </a:lnSpc>
            </a:pPr>
            <a:r>
              <a:rPr lang="en-US" sz="1400" b="0" i="0" dirty="0">
                <a:solidFill>
                  <a:srgbClr val="666666"/>
                </a:solidFill>
                <a:effectLst/>
              </a:rPr>
              <a:t>As open-source software, Arches was developed in a modular way so that enhancements and customizations could be more easily generated and shared.</a:t>
            </a:r>
          </a:p>
          <a:p>
            <a:pPr fontAlgn="base">
              <a:lnSpc>
                <a:spcPct val="150000"/>
              </a:lnSpc>
            </a:pPr>
            <a:r>
              <a:rPr lang="en-US" sz="1400" b="0" i="0" dirty="0">
                <a:solidFill>
                  <a:srgbClr val="666666"/>
                </a:solidFill>
                <a:effectLst/>
              </a:rPr>
              <a:t>Arches provides a feature-rich starting point to develop robust bespoke applications. Out of the box, Arches provides an abundance of functionality that organizations can configure and extend to build tailor-made systems.</a:t>
            </a:r>
            <a:endParaRPr lang="en-US" sz="1400" dirty="0"/>
          </a:p>
        </p:txBody>
      </p:sp>
      <p:pic>
        <p:nvPicPr>
          <p:cNvPr id="3" name="Picture 2" descr="A picture containing text, person, indoor, electronics&#10;&#10;Description automatically generated">
            <a:extLst>
              <a:ext uri="{FF2B5EF4-FFF2-40B4-BE49-F238E27FC236}">
                <a16:creationId xmlns:a16="http://schemas.microsoft.com/office/drawing/2014/main" id="{193A5E13-E980-86D2-E725-F4BE542C8BEA}"/>
              </a:ext>
            </a:extLst>
          </p:cNvPr>
          <p:cNvPicPr>
            <a:picLocks noChangeAspect="1"/>
          </p:cNvPicPr>
          <p:nvPr/>
        </p:nvPicPr>
        <p:blipFill>
          <a:blip r:embed="rId3"/>
          <a:stretch>
            <a:fillRect/>
          </a:stretch>
        </p:blipFill>
        <p:spPr>
          <a:xfrm>
            <a:off x="7115502" y="1235676"/>
            <a:ext cx="4847898" cy="4847898"/>
          </a:xfrm>
          <a:prstGeom prst="rect">
            <a:avLst/>
          </a:prstGeom>
        </p:spPr>
      </p:pic>
    </p:spTree>
    <p:extLst>
      <p:ext uri="{BB962C8B-B14F-4D97-AF65-F5344CB8AC3E}">
        <p14:creationId xmlns:p14="http://schemas.microsoft.com/office/powerpoint/2010/main" val="14560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B407BF1-AB65-CB27-4C50-381F5E175200}"/>
              </a:ext>
            </a:extLst>
          </p:cNvPr>
          <p:cNvSpPr>
            <a:spLocks noGrp="1"/>
          </p:cNvSpPr>
          <p:nvPr>
            <p:ph type="title"/>
          </p:nvPr>
        </p:nvSpPr>
        <p:spPr/>
        <p:txBody>
          <a:bodyPr>
            <a:normAutofit/>
          </a:bodyPr>
          <a:lstStyle/>
          <a:p>
            <a:r>
              <a:rPr lang="en-US" sz="2400" b="1" i="0" dirty="0">
                <a:solidFill>
                  <a:srgbClr val="FFFFFF"/>
                </a:solidFill>
                <a:effectLst/>
                <a:latin typeface="Open Sans" panose="020B0606030504020204" pitchFamily="34" charset="0"/>
              </a:rPr>
              <a:t>Arches is powerful and dynamic software.</a:t>
            </a:r>
            <a:endParaRPr lang="en-US" sz="2400" dirty="0"/>
          </a:p>
        </p:txBody>
      </p:sp>
      <p:sp>
        <p:nvSpPr>
          <p:cNvPr id="13" name="Content Placeholder 12">
            <a:extLst>
              <a:ext uri="{FF2B5EF4-FFF2-40B4-BE49-F238E27FC236}">
                <a16:creationId xmlns:a16="http://schemas.microsoft.com/office/drawing/2014/main" id="{6C618B20-B9B8-A1DB-DC04-C7069B7E9269}"/>
              </a:ext>
            </a:extLst>
          </p:cNvPr>
          <p:cNvSpPr>
            <a:spLocks noGrp="1"/>
          </p:cNvSpPr>
          <p:nvPr>
            <p:ph idx="1"/>
          </p:nvPr>
        </p:nvSpPr>
        <p:spPr>
          <a:xfrm>
            <a:off x="451373" y="1464332"/>
            <a:ext cx="6306778" cy="4619242"/>
          </a:xfrm>
        </p:spPr>
        <p:txBody>
          <a:bodyPr anchor="ctr">
            <a:normAutofit/>
          </a:bodyPr>
          <a:lstStyle/>
          <a:p>
            <a:pPr marL="0" indent="0" algn="l" fontAlgn="base">
              <a:lnSpc>
                <a:spcPct val="150000"/>
              </a:lnSpc>
              <a:buNone/>
            </a:pPr>
            <a:r>
              <a:rPr lang="en-US" sz="1800" i="0" dirty="0">
                <a:solidFill>
                  <a:srgbClr val="333333"/>
                </a:solidFill>
                <a:effectLst/>
              </a:rPr>
              <a:t>Arches can be integrated with existing systems.</a:t>
            </a:r>
          </a:p>
          <a:p>
            <a:pPr fontAlgn="base">
              <a:lnSpc>
                <a:spcPct val="150000"/>
              </a:lnSpc>
            </a:pPr>
            <a:r>
              <a:rPr lang="en-US" sz="1400" b="0" i="0" dirty="0">
                <a:solidFill>
                  <a:srgbClr val="666666"/>
                </a:solidFill>
                <a:effectLst/>
              </a:rPr>
              <a:t>Arches uses APIs to connect to other systems for synchronous data updates and sharing.</a:t>
            </a:r>
          </a:p>
          <a:p>
            <a:pPr fontAlgn="base">
              <a:lnSpc>
                <a:spcPct val="150000"/>
              </a:lnSpc>
            </a:pPr>
            <a:r>
              <a:rPr lang="en-US" sz="1400" b="0" i="0" dirty="0">
                <a:solidFill>
                  <a:srgbClr val="666666"/>
                </a:solidFill>
                <a:effectLst/>
              </a:rPr>
              <a:t>The Arches Esri Link connects Arches to ArcGIS Pro, which allows Esri users to directly access and edit Arches data from their Esri desktop GIS software and vice versa.</a:t>
            </a:r>
            <a:endParaRPr lang="en-US" sz="1400" dirty="0"/>
          </a:p>
        </p:txBody>
      </p:sp>
      <p:pic>
        <p:nvPicPr>
          <p:cNvPr id="5" name="Picture 4" descr="A picture containing text, person, indoor, electronics&#10;&#10;Description automatically generated">
            <a:extLst>
              <a:ext uri="{FF2B5EF4-FFF2-40B4-BE49-F238E27FC236}">
                <a16:creationId xmlns:a16="http://schemas.microsoft.com/office/drawing/2014/main" id="{7714F9EA-6D4A-340C-FE82-255E82A46789}"/>
              </a:ext>
            </a:extLst>
          </p:cNvPr>
          <p:cNvPicPr>
            <a:picLocks noChangeAspect="1"/>
          </p:cNvPicPr>
          <p:nvPr/>
        </p:nvPicPr>
        <p:blipFill>
          <a:blip r:embed="rId3"/>
          <a:stretch>
            <a:fillRect/>
          </a:stretch>
        </p:blipFill>
        <p:spPr>
          <a:xfrm>
            <a:off x="7115502" y="1235676"/>
            <a:ext cx="4847898" cy="4847898"/>
          </a:xfrm>
          <a:prstGeom prst="rect">
            <a:avLst/>
          </a:prstGeom>
        </p:spPr>
      </p:pic>
    </p:spTree>
    <p:extLst>
      <p:ext uri="{BB962C8B-B14F-4D97-AF65-F5344CB8AC3E}">
        <p14:creationId xmlns:p14="http://schemas.microsoft.com/office/powerpoint/2010/main" val="3274721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08FDD264-AFD3-ACD0-047E-3D95FA8F4E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5502" y="1235676"/>
            <a:ext cx="4847897" cy="4847897"/>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1">
            <a:extLst>
              <a:ext uri="{FF2B5EF4-FFF2-40B4-BE49-F238E27FC236}">
                <a16:creationId xmlns:a16="http://schemas.microsoft.com/office/drawing/2014/main" id="{4B407BF1-AB65-CB27-4C50-381F5E175200}"/>
              </a:ext>
            </a:extLst>
          </p:cNvPr>
          <p:cNvSpPr>
            <a:spLocks noGrp="1"/>
          </p:cNvSpPr>
          <p:nvPr>
            <p:ph type="title"/>
          </p:nvPr>
        </p:nvSpPr>
        <p:spPr/>
        <p:txBody>
          <a:bodyPr>
            <a:normAutofit/>
          </a:bodyPr>
          <a:lstStyle/>
          <a:p>
            <a:r>
              <a:rPr lang="en-US" sz="2400" b="1" i="0" dirty="0">
                <a:solidFill>
                  <a:srgbClr val="FFFFFF"/>
                </a:solidFill>
                <a:effectLst/>
                <a:latin typeface="Open Sans" panose="020B0606030504020204" pitchFamily="34" charset="0"/>
              </a:rPr>
              <a:t>Arches is empowering.</a:t>
            </a:r>
            <a:endParaRPr lang="en-US" sz="2400" dirty="0"/>
          </a:p>
        </p:txBody>
      </p:sp>
      <p:sp>
        <p:nvSpPr>
          <p:cNvPr id="13" name="Content Placeholder 12">
            <a:extLst>
              <a:ext uri="{FF2B5EF4-FFF2-40B4-BE49-F238E27FC236}">
                <a16:creationId xmlns:a16="http://schemas.microsoft.com/office/drawing/2014/main" id="{6C618B20-B9B8-A1DB-DC04-C7069B7E9269}"/>
              </a:ext>
            </a:extLst>
          </p:cNvPr>
          <p:cNvSpPr>
            <a:spLocks noGrp="1"/>
          </p:cNvSpPr>
          <p:nvPr>
            <p:ph idx="1"/>
          </p:nvPr>
        </p:nvSpPr>
        <p:spPr>
          <a:xfrm>
            <a:off x="451373" y="1464332"/>
            <a:ext cx="6306778" cy="4619242"/>
          </a:xfrm>
        </p:spPr>
        <p:txBody>
          <a:bodyPr anchor="ctr">
            <a:normAutofit/>
          </a:bodyPr>
          <a:lstStyle/>
          <a:p>
            <a:pPr marL="0" indent="0" algn="l" fontAlgn="base">
              <a:lnSpc>
                <a:spcPct val="150000"/>
              </a:lnSpc>
              <a:buNone/>
            </a:pPr>
            <a:r>
              <a:rPr lang="en-US" sz="1800" i="0" dirty="0">
                <a:solidFill>
                  <a:srgbClr val="333333"/>
                </a:solidFill>
                <a:effectLst/>
              </a:rPr>
              <a:t>Arches fits both smaller and larger scale uses.</a:t>
            </a:r>
          </a:p>
          <a:p>
            <a:pPr fontAlgn="base">
              <a:lnSpc>
                <a:spcPct val="150000"/>
              </a:lnSpc>
            </a:pPr>
            <a:r>
              <a:rPr lang="en-US" sz="1400" b="0" i="0" dirty="0">
                <a:solidFill>
                  <a:srgbClr val="666666"/>
                </a:solidFill>
                <a:effectLst/>
              </a:rPr>
              <a:t>Due to its flexibility, modularity and customizability, Arches is scalable and can accommodate both small and large data management projects regardless of complexity.</a:t>
            </a:r>
            <a:endParaRPr lang="en-US" sz="1400" dirty="0"/>
          </a:p>
        </p:txBody>
      </p:sp>
      <p:sp>
        <p:nvSpPr>
          <p:cNvPr id="2" name="TextBox 1">
            <a:extLst>
              <a:ext uri="{FF2B5EF4-FFF2-40B4-BE49-F238E27FC236}">
                <a16:creationId xmlns:a16="http://schemas.microsoft.com/office/drawing/2014/main" id="{7554B237-9C32-A17C-8C79-D8D43E1CE8D9}"/>
              </a:ext>
            </a:extLst>
          </p:cNvPr>
          <p:cNvSpPr txBox="1"/>
          <p:nvPr/>
        </p:nvSpPr>
        <p:spPr>
          <a:xfrm>
            <a:off x="7115501" y="5437242"/>
            <a:ext cx="4847897" cy="646331"/>
          </a:xfrm>
          <a:prstGeom prst="rect">
            <a:avLst/>
          </a:prstGeom>
          <a:solidFill>
            <a:schemeClr val="tx1">
              <a:alpha val="51329"/>
            </a:schemeClr>
          </a:solidFill>
        </p:spPr>
        <p:txBody>
          <a:bodyPr wrap="square" rtlCol="0">
            <a:spAutoFit/>
          </a:bodyPr>
          <a:lstStyle/>
          <a:p>
            <a:r>
              <a:rPr lang="en-US" sz="900" dirty="0">
                <a:solidFill>
                  <a:schemeClr val="bg1"/>
                </a:solidFill>
              </a:rPr>
              <a:t>The Jamaica Ministry of Culture, Gender, Entertainment and Sport, with support from the Organization of American States and funding from the US Mission to the OAS, implemented Arches for the Jamaica National Inventory of Historic Places. It is maintained and updated by staff of the Jamaica National Heritage Trust.</a:t>
            </a:r>
          </a:p>
        </p:txBody>
      </p:sp>
    </p:spTree>
    <p:extLst>
      <p:ext uri="{BB962C8B-B14F-4D97-AF65-F5344CB8AC3E}">
        <p14:creationId xmlns:p14="http://schemas.microsoft.com/office/powerpoint/2010/main" val="719743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08FDD264-AFD3-ACD0-047E-3D95FA8F4E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5502" y="1235676"/>
            <a:ext cx="4847897" cy="4847897"/>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1">
            <a:extLst>
              <a:ext uri="{FF2B5EF4-FFF2-40B4-BE49-F238E27FC236}">
                <a16:creationId xmlns:a16="http://schemas.microsoft.com/office/drawing/2014/main" id="{4B407BF1-AB65-CB27-4C50-381F5E175200}"/>
              </a:ext>
            </a:extLst>
          </p:cNvPr>
          <p:cNvSpPr>
            <a:spLocks noGrp="1"/>
          </p:cNvSpPr>
          <p:nvPr>
            <p:ph type="title"/>
          </p:nvPr>
        </p:nvSpPr>
        <p:spPr/>
        <p:txBody>
          <a:bodyPr>
            <a:normAutofit/>
          </a:bodyPr>
          <a:lstStyle/>
          <a:p>
            <a:r>
              <a:rPr lang="en-US" sz="2400" b="1" i="0" dirty="0">
                <a:solidFill>
                  <a:srgbClr val="FFFFFF"/>
                </a:solidFill>
                <a:effectLst/>
                <a:latin typeface="Open Sans" panose="020B0606030504020204" pitchFamily="34" charset="0"/>
              </a:rPr>
              <a:t>Arches is empowering.</a:t>
            </a:r>
            <a:endParaRPr lang="en-US" sz="2400" dirty="0"/>
          </a:p>
        </p:txBody>
      </p:sp>
      <p:sp>
        <p:nvSpPr>
          <p:cNvPr id="13" name="Content Placeholder 12">
            <a:extLst>
              <a:ext uri="{FF2B5EF4-FFF2-40B4-BE49-F238E27FC236}">
                <a16:creationId xmlns:a16="http://schemas.microsoft.com/office/drawing/2014/main" id="{6C618B20-B9B8-A1DB-DC04-C7069B7E9269}"/>
              </a:ext>
            </a:extLst>
          </p:cNvPr>
          <p:cNvSpPr>
            <a:spLocks noGrp="1"/>
          </p:cNvSpPr>
          <p:nvPr>
            <p:ph idx="1"/>
          </p:nvPr>
        </p:nvSpPr>
        <p:spPr>
          <a:xfrm>
            <a:off x="451373" y="1464332"/>
            <a:ext cx="6306778" cy="4619242"/>
          </a:xfrm>
        </p:spPr>
        <p:txBody>
          <a:bodyPr anchor="ctr">
            <a:normAutofit/>
          </a:bodyPr>
          <a:lstStyle/>
          <a:p>
            <a:pPr marL="0" indent="0" algn="l" fontAlgn="base">
              <a:lnSpc>
                <a:spcPct val="150000"/>
              </a:lnSpc>
              <a:buNone/>
            </a:pPr>
            <a:r>
              <a:rPr lang="en-US" sz="1800" i="0" dirty="0">
                <a:solidFill>
                  <a:srgbClr val="333333"/>
                </a:solidFill>
                <a:effectLst/>
              </a:rPr>
              <a:t>Arches is economical.</a:t>
            </a:r>
          </a:p>
          <a:p>
            <a:pPr fontAlgn="base">
              <a:lnSpc>
                <a:spcPct val="150000"/>
              </a:lnSpc>
            </a:pPr>
            <a:r>
              <a:rPr lang="en-US" sz="1400" b="0" i="0" dirty="0">
                <a:solidFill>
                  <a:srgbClr val="666666"/>
                </a:solidFill>
                <a:effectLst/>
              </a:rPr>
              <a:t>The Arches software is free to download and has no licensing fees, which supports the ability to accommodate an unlimited number of end users.</a:t>
            </a:r>
          </a:p>
          <a:p>
            <a:pPr fontAlgn="base">
              <a:lnSpc>
                <a:spcPct val="150000"/>
              </a:lnSpc>
            </a:pPr>
            <a:r>
              <a:rPr lang="en-US" sz="1400" b="0" i="0" dirty="0">
                <a:solidFill>
                  <a:srgbClr val="666666"/>
                </a:solidFill>
                <a:effectLst/>
              </a:rPr>
              <a:t>Arches can be customized so that organizations do not have to develop custom built data management software from scratch and can save time and resources on initial development.</a:t>
            </a:r>
            <a:endParaRPr lang="en-US" sz="1400" dirty="0"/>
          </a:p>
        </p:txBody>
      </p:sp>
      <p:sp>
        <p:nvSpPr>
          <p:cNvPr id="2" name="TextBox 1">
            <a:extLst>
              <a:ext uri="{FF2B5EF4-FFF2-40B4-BE49-F238E27FC236}">
                <a16:creationId xmlns:a16="http://schemas.microsoft.com/office/drawing/2014/main" id="{CAC06F90-6611-5183-B8CF-A3029AD12A73}"/>
              </a:ext>
            </a:extLst>
          </p:cNvPr>
          <p:cNvSpPr txBox="1"/>
          <p:nvPr/>
        </p:nvSpPr>
        <p:spPr>
          <a:xfrm>
            <a:off x="7115501" y="5437242"/>
            <a:ext cx="4847897" cy="646331"/>
          </a:xfrm>
          <a:prstGeom prst="rect">
            <a:avLst/>
          </a:prstGeom>
          <a:solidFill>
            <a:schemeClr val="tx1">
              <a:alpha val="51329"/>
            </a:schemeClr>
          </a:solidFill>
        </p:spPr>
        <p:txBody>
          <a:bodyPr wrap="square" rtlCol="0">
            <a:spAutoFit/>
          </a:bodyPr>
          <a:lstStyle/>
          <a:p>
            <a:r>
              <a:rPr lang="en-US" sz="900" dirty="0">
                <a:solidFill>
                  <a:schemeClr val="bg1"/>
                </a:solidFill>
              </a:rPr>
              <a:t>The Jamaica Ministry of Culture, Gender, Entertainment and Sport, with support from the Organization of American States and funding from the US Mission to the OAS, implemented Arches for the Jamaica National Inventory of Historic Places. It is maintained and updated by staff of the Jamaica National Heritage Trust.</a:t>
            </a:r>
          </a:p>
        </p:txBody>
      </p:sp>
    </p:spTree>
    <p:extLst>
      <p:ext uri="{BB962C8B-B14F-4D97-AF65-F5344CB8AC3E}">
        <p14:creationId xmlns:p14="http://schemas.microsoft.com/office/powerpoint/2010/main" val="3447794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08FDD264-AFD3-ACD0-047E-3D95FA8F4E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5502" y="1235676"/>
            <a:ext cx="4847897" cy="4847897"/>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1">
            <a:extLst>
              <a:ext uri="{FF2B5EF4-FFF2-40B4-BE49-F238E27FC236}">
                <a16:creationId xmlns:a16="http://schemas.microsoft.com/office/drawing/2014/main" id="{4B407BF1-AB65-CB27-4C50-381F5E175200}"/>
              </a:ext>
            </a:extLst>
          </p:cNvPr>
          <p:cNvSpPr>
            <a:spLocks noGrp="1"/>
          </p:cNvSpPr>
          <p:nvPr>
            <p:ph type="title"/>
          </p:nvPr>
        </p:nvSpPr>
        <p:spPr/>
        <p:txBody>
          <a:bodyPr>
            <a:normAutofit/>
          </a:bodyPr>
          <a:lstStyle/>
          <a:p>
            <a:r>
              <a:rPr lang="en-US" sz="2400" b="1" i="0" dirty="0">
                <a:solidFill>
                  <a:srgbClr val="FFFFFF"/>
                </a:solidFill>
                <a:effectLst/>
                <a:latin typeface="Open Sans" panose="020B0606030504020204" pitchFamily="34" charset="0"/>
              </a:rPr>
              <a:t>Arches is empowering.</a:t>
            </a:r>
            <a:endParaRPr lang="en-US" sz="2400" dirty="0"/>
          </a:p>
        </p:txBody>
      </p:sp>
      <p:sp>
        <p:nvSpPr>
          <p:cNvPr id="13" name="Content Placeholder 12">
            <a:extLst>
              <a:ext uri="{FF2B5EF4-FFF2-40B4-BE49-F238E27FC236}">
                <a16:creationId xmlns:a16="http://schemas.microsoft.com/office/drawing/2014/main" id="{6C618B20-B9B8-A1DB-DC04-C7069B7E9269}"/>
              </a:ext>
            </a:extLst>
          </p:cNvPr>
          <p:cNvSpPr>
            <a:spLocks noGrp="1"/>
          </p:cNvSpPr>
          <p:nvPr>
            <p:ph idx="1"/>
          </p:nvPr>
        </p:nvSpPr>
        <p:spPr>
          <a:xfrm>
            <a:off x="451373" y="1464332"/>
            <a:ext cx="6306778" cy="4619242"/>
          </a:xfrm>
        </p:spPr>
        <p:txBody>
          <a:bodyPr anchor="ctr">
            <a:normAutofit/>
          </a:bodyPr>
          <a:lstStyle/>
          <a:p>
            <a:pPr marL="0" indent="0" algn="l" fontAlgn="base">
              <a:lnSpc>
                <a:spcPct val="150000"/>
              </a:lnSpc>
              <a:buNone/>
            </a:pPr>
            <a:r>
              <a:rPr lang="en-US" sz="1800" i="0" dirty="0">
                <a:solidFill>
                  <a:srgbClr val="333333"/>
                </a:solidFill>
                <a:effectLst/>
              </a:rPr>
              <a:t>Arches can be localized to any country or region.</a:t>
            </a:r>
          </a:p>
          <a:p>
            <a:pPr fontAlgn="base">
              <a:lnSpc>
                <a:spcPct val="150000"/>
              </a:lnSpc>
            </a:pPr>
            <a:r>
              <a:rPr lang="en-US" sz="1400" b="0" i="0" dirty="0">
                <a:solidFill>
                  <a:srgbClr val="666666"/>
                </a:solidFill>
                <a:effectLst/>
              </a:rPr>
              <a:t>The Arches interface can be configured to display and store data in any computer readable language and script.</a:t>
            </a:r>
            <a:endParaRPr lang="en-US" sz="1400" dirty="0"/>
          </a:p>
        </p:txBody>
      </p:sp>
      <p:sp>
        <p:nvSpPr>
          <p:cNvPr id="2" name="TextBox 1">
            <a:extLst>
              <a:ext uri="{FF2B5EF4-FFF2-40B4-BE49-F238E27FC236}">
                <a16:creationId xmlns:a16="http://schemas.microsoft.com/office/drawing/2014/main" id="{31335179-2561-9EE0-A3EA-B365E27FC2B3}"/>
              </a:ext>
            </a:extLst>
          </p:cNvPr>
          <p:cNvSpPr txBox="1"/>
          <p:nvPr/>
        </p:nvSpPr>
        <p:spPr>
          <a:xfrm>
            <a:off x="7115501" y="5437242"/>
            <a:ext cx="4847897" cy="646331"/>
          </a:xfrm>
          <a:prstGeom prst="rect">
            <a:avLst/>
          </a:prstGeom>
          <a:solidFill>
            <a:schemeClr val="tx1">
              <a:alpha val="51329"/>
            </a:schemeClr>
          </a:solidFill>
        </p:spPr>
        <p:txBody>
          <a:bodyPr wrap="square" rtlCol="0">
            <a:spAutoFit/>
          </a:bodyPr>
          <a:lstStyle/>
          <a:p>
            <a:r>
              <a:rPr lang="en-US" sz="900" dirty="0">
                <a:solidFill>
                  <a:schemeClr val="bg1"/>
                </a:solidFill>
              </a:rPr>
              <a:t>The Jamaica Ministry of Culture, Gender, Entertainment and Sport, with support from the Organization of American States and funding from the US Mission to the OAS, implemented Arches for the Jamaica National Inventory of Historic Places. It is maintained and updated by staff of the Jamaica National Heritage Trust.</a:t>
            </a:r>
          </a:p>
        </p:txBody>
      </p:sp>
    </p:spTree>
    <p:extLst>
      <p:ext uri="{BB962C8B-B14F-4D97-AF65-F5344CB8AC3E}">
        <p14:creationId xmlns:p14="http://schemas.microsoft.com/office/powerpoint/2010/main" val="4280010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08FDD264-AFD3-ACD0-047E-3D95FA8F4E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5502" y="1235676"/>
            <a:ext cx="4847897" cy="4847897"/>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1">
            <a:extLst>
              <a:ext uri="{FF2B5EF4-FFF2-40B4-BE49-F238E27FC236}">
                <a16:creationId xmlns:a16="http://schemas.microsoft.com/office/drawing/2014/main" id="{4B407BF1-AB65-CB27-4C50-381F5E175200}"/>
              </a:ext>
            </a:extLst>
          </p:cNvPr>
          <p:cNvSpPr>
            <a:spLocks noGrp="1"/>
          </p:cNvSpPr>
          <p:nvPr>
            <p:ph type="title"/>
          </p:nvPr>
        </p:nvSpPr>
        <p:spPr/>
        <p:txBody>
          <a:bodyPr>
            <a:normAutofit/>
          </a:bodyPr>
          <a:lstStyle/>
          <a:p>
            <a:r>
              <a:rPr lang="en-US" sz="2400" b="1" i="0" dirty="0">
                <a:solidFill>
                  <a:srgbClr val="FFFFFF"/>
                </a:solidFill>
                <a:effectLst/>
                <a:latin typeface="Open Sans" panose="020B0606030504020204" pitchFamily="34" charset="0"/>
              </a:rPr>
              <a:t>Arches is empowering.</a:t>
            </a:r>
            <a:endParaRPr lang="en-US" sz="2400" dirty="0"/>
          </a:p>
        </p:txBody>
      </p:sp>
      <p:sp>
        <p:nvSpPr>
          <p:cNvPr id="13" name="Content Placeholder 12">
            <a:extLst>
              <a:ext uri="{FF2B5EF4-FFF2-40B4-BE49-F238E27FC236}">
                <a16:creationId xmlns:a16="http://schemas.microsoft.com/office/drawing/2014/main" id="{6C618B20-B9B8-A1DB-DC04-C7069B7E9269}"/>
              </a:ext>
            </a:extLst>
          </p:cNvPr>
          <p:cNvSpPr>
            <a:spLocks noGrp="1"/>
          </p:cNvSpPr>
          <p:nvPr>
            <p:ph idx="1"/>
          </p:nvPr>
        </p:nvSpPr>
        <p:spPr>
          <a:xfrm>
            <a:off x="451373" y="1464332"/>
            <a:ext cx="6306778" cy="4619242"/>
          </a:xfrm>
        </p:spPr>
        <p:txBody>
          <a:bodyPr anchor="ctr">
            <a:normAutofit/>
          </a:bodyPr>
          <a:lstStyle/>
          <a:p>
            <a:pPr marL="0" indent="0" algn="l" fontAlgn="base">
              <a:lnSpc>
                <a:spcPct val="150000"/>
              </a:lnSpc>
              <a:buNone/>
            </a:pPr>
            <a:r>
              <a:rPr lang="en-US" sz="1800" i="0" dirty="0">
                <a:solidFill>
                  <a:srgbClr val="333333"/>
                </a:solidFill>
                <a:effectLst/>
              </a:rPr>
              <a:t>Arches can be securely accessed from anywhere in the world.</a:t>
            </a:r>
          </a:p>
          <a:p>
            <a:pPr fontAlgn="base">
              <a:lnSpc>
                <a:spcPct val="150000"/>
              </a:lnSpc>
            </a:pPr>
            <a:r>
              <a:rPr lang="en-US" sz="1400" b="0" i="0" dirty="0">
                <a:solidFill>
                  <a:srgbClr val="666666"/>
                </a:solidFill>
                <a:effectLst/>
              </a:rPr>
              <a:t>Arches is a web application, which means that users can access an Arches implementation from any location with internet access directly from a web browser.</a:t>
            </a:r>
          </a:p>
          <a:p>
            <a:pPr fontAlgn="base">
              <a:lnSpc>
                <a:spcPct val="150000"/>
              </a:lnSpc>
            </a:pPr>
            <a:r>
              <a:rPr lang="en-US" sz="1400" b="0" i="0" dirty="0">
                <a:solidFill>
                  <a:srgbClr val="666666"/>
                </a:solidFill>
                <a:effectLst/>
              </a:rPr>
              <a:t>Arches features granular permission controls, which an administrator can use to manage and monitor who accesses their implementation, including who can view and edit which data.</a:t>
            </a:r>
          </a:p>
        </p:txBody>
      </p:sp>
      <p:sp>
        <p:nvSpPr>
          <p:cNvPr id="2" name="TextBox 1">
            <a:extLst>
              <a:ext uri="{FF2B5EF4-FFF2-40B4-BE49-F238E27FC236}">
                <a16:creationId xmlns:a16="http://schemas.microsoft.com/office/drawing/2014/main" id="{9E930E43-85CF-9991-5F2B-2C0994965734}"/>
              </a:ext>
            </a:extLst>
          </p:cNvPr>
          <p:cNvSpPr txBox="1"/>
          <p:nvPr/>
        </p:nvSpPr>
        <p:spPr>
          <a:xfrm>
            <a:off x="7115501" y="5437242"/>
            <a:ext cx="4847897" cy="646331"/>
          </a:xfrm>
          <a:prstGeom prst="rect">
            <a:avLst/>
          </a:prstGeom>
          <a:solidFill>
            <a:schemeClr val="tx1">
              <a:alpha val="51329"/>
            </a:schemeClr>
          </a:solidFill>
        </p:spPr>
        <p:txBody>
          <a:bodyPr wrap="square" rtlCol="0">
            <a:spAutoFit/>
          </a:bodyPr>
          <a:lstStyle/>
          <a:p>
            <a:r>
              <a:rPr lang="en-US" sz="900" dirty="0">
                <a:solidFill>
                  <a:schemeClr val="bg1"/>
                </a:solidFill>
              </a:rPr>
              <a:t>The Jamaica Ministry of Culture, Gender, Entertainment and Sport, with support from the Organization of American States and funding from the US Mission to the OAS, implemented Arches for the Jamaica National Inventory of Historic Places. It is maintained and updated by staff of the Jamaica National Heritage Trust.</a:t>
            </a:r>
          </a:p>
        </p:txBody>
      </p:sp>
    </p:spTree>
    <p:extLst>
      <p:ext uri="{BB962C8B-B14F-4D97-AF65-F5344CB8AC3E}">
        <p14:creationId xmlns:p14="http://schemas.microsoft.com/office/powerpoint/2010/main" val="28846322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383</TotalTime>
  <Words>1092</Words>
  <Application>Microsoft Macintosh PowerPoint</Application>
  <PresentationFormat>Widescreen</PresentationFormat>
  <Paragraphs>62</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Open Sans</vt:lpstr>
      <vt:lpstr>Office Theme</vt:lpstr>
      <vt:lpstr>Arches is purpose-built for important, complex data.</vt:lpstr>
      <vt:lpstr>Arches is purpose-built for important, complex data.</vt:lpstr>
      <vt:lpstr>Arches is powerful and dynamic software.</vt:lpstr>
      <vt:lpstr>Arches is powerful and dynamic software.</vt:lpstr>
      <vt:lpstr>Arches is powerful and dynamic software.</vt:lpstr>
      <vt:lpstr>Arches is empowering.</vt:lpstr>
      <vt:lpstr>Arches is empowering.</vt:lpstr>
      <vt:lpstr>Arches is empowering.</vt:lpstr>
      <vt:lpstr>Arches is empowering.</vt:lpstr>
      <vt:lpstr>Arches is empowering.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Arches is purpose-built for important, complex data.</dc:title>
  <dc:creator>Annabel Enriquez</dc:creator>
  <cp:lastModifiedBy>Annabel Enriquez</cp:lastModifiedBy>
  <cp:revision>4</cp:revision>
  <dcterms:created xsi:type="dcterms:W3CDTF">2022-10-12T17:44:10Z</dcterms:created>
  <dcterms:modified xsi:type="dcterms:W3CDTF">2023-02-01T02:01:50Z</dcterms:modified>
</cp:coreProperties>
</file>